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cs-CZ" smtClean="0"/>
              <a:t>Kliknutím lze upravit styl.</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18.11.2010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18.11.2010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18.11.2010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18.11.2010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18.11.2010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18.11.2010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t>18.11.2010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18.11.2010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18.11.2010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cs-CZ" smtClean="0"/>
              <a:t>Kliknutím lze upravit styl.</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18.11.2010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
        <p:nvSpPr>
          <p:cNvPr id="9" name="Content Placeholder 8"/>
          <p:cNvSpPr>
            <a:spLocks noGrp="1"/>
          </p:cNvSpPr>
          <p:nvPr>
            <p:ph sz="quarter" idx="13"/>
          </p:nvPr>
        </p:nvSpPr>
        <p:spPr>
          <a:xfrm>
            <a:off x="304800" y="381000"/>
            <a:ext cx="7772400" cy="494284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cs-CZ" smtClean="0"/>
              <a:t>Kliknutím lze upravit styl.</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95EC1D4A-A796-47C3-A63E-CE236FB377E2}" type="datetimeFigureOut">
              <a:rPr lang="cs-CZ" smtClean="0"/>
              <a:t>18.11.2010</a:t>
            </a:fld>
            <a:endParaRPr lang="cs-CZ"/>
          </a:p>
        </p:txBody>
      </p:sp>
      <p:sp>
        <p:nvSpPr>
          <p:cNvPr id="9" name="Slide Number Placeholder 8"/>
          <p:cNvSpPr>
            <a:spLocks noGrp="1"/>
          </p:cNvSpPr>
          <p:nvPr>
            <p:ph type="sldNum" sz="quarter" idx="11"/>
          </p:nvPr>
        </p:nvSpPr>
        <p:spPr/>
        <p:txBody>
          <a:bodyPr/>
          <a:lstStyle/>
          <a:p>
            <a:fld id="{AC57A5DF-1266-40EA-9282-1E66B9DE06C0}" type="slidenum">
              <a:rPr lang="cs-CZ" smtClean="0"/>
              <a:t>‹#›</a:t>
            </a:fld>
            <a:endParaRPr lang="cs-CZ"/>
          </a:p>
        </p:txBody>
      </p:sp>
      <p:sp>
        <p:nvSpPr>
          <p:cNvPr id="10" name="Footer Placeholder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C57A5DF-1266-40EA-9282-1E66B9DE06C0}" type="slidenum">
              <a:rPr lang="cs-CZ" smtClean="0"/>
              <a:t>‹#›</a:t>
            </a:fld>
            <a:endParaRPr lang="cs-CZ"/>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cs-CZ"/>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5EC1D4A-A796-47C3-A63E-CE236FB377E2}" type="datetimeFigureOut">
              <a:rPr lang="cs-CZ" smtClean="0"/>
              <a:t>18.11.2010</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1412776"/>
            <a:ext cx="7543800" cy="2593975"/>
          </a:xfrm>
        </p:spPr>
        <p:txBody>
          <a:bodyPr/>
          <a:lstStyle/>
          <a:p>
            <a:pPr algn="ctr"/>
            <a:r>
              <a:rPr lang="cs-CZ" dirty="0" smtClean="0"/>
              <a:t>Antonín Slavíček</a:t>
            </a:r>
            <a:endParaRPr lang="cs-CZ" dirty="0"/>
          </a:p>
        </p:txBody>
      </p:sp>
      <p:sp>
        <p:nvSpPr>
          <p:cNvPr id="3" name="Podnadpis 2"/>
          <p:cNvSpPr>
            <a:spLocks noGrp="1"/>
          </p:cNvSpPr>
          <p:nvPr>
            <p:ph type="subTitle" idx="1"/>
          </p:nvPr>
        </p:nvSpPr>
        <p:spPr>
          <a:xfrm>
            <a:off x="755576" y="4365104"/>
            <a:ext cx="6461760" cy="1066800"/>
          </a:xfrm>
        </p:spPr>
        <p:txBody>
          <a:bodyPr>
            <a:normAutofit/>
          </a:bodyPr>
          <a:lstStyle/>
          <a:p>
            <a:pPr algn="ctr"/>
            <a:r>
              <a:rPr lang="cs-CZ" sz="2400" dirty="0" smtClean="0"/>
              <a:t>16</a:t>
            </a:r>
            <a:r>
              <a:rPr lang="cs-CZ" sz="2400" dirty="0"/>
              <a:t>. května </a:t>
            </a:r>
            <a:r>
              <a:rPr lang="cs-CZ" sz="2400" dirty="0" smtClean="0"/>
              <a:t>1870 – </a:t>
            </a:r>
            <a:r>
              <a:rPr lang="cs-CZ" sz="2400" dirty="0"/>
              <a:t>1. února </a:t>
            </a:r>
            <a:r>
              <a:rPr lang="cs-CZ" sz="2400" dirty="0" smtClean="0"/>
              <a:t>1910</a:t>
            </a:r>
            <a:endParaRPr lang="cs-CZ" sz="2400" dirty="0"/>
          </a:p>
        </p:txBody>
      </p:sp>
    </p:spTree>
    <p:extLst>
      <p:ext uri="{BB962C8B-B14F-4D97-AF65-F5344CB8AC3E}">
        <p14:creationId xmlns:p14="http://schemas.microsoft.com/office/powerpoint/2010/main" val="346860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Antonín Slavíček</a:t>
            </a:r>
            <a:endParaRPr lang="cs-CZ" dirty="0"/>
          </a:p>
        </p:txBody>
      </p:sp>
      <p:sp>
        <p:nvSpPr>
          <p:cNvPr id="3" name="Zástupný symbol pro obsah 2"/>
          <p:cNvSpPr>
            <a:spLocks noGrp="1"/>
          </p:cNvSpPr>
          <p:nvPr>
            <p:ph idx="1"/>
          </p:nvPr>
        </p:nvSpPr>
        <p:spPr>
          <a:xfrm>
            <a:off x="395536" y="1196752"/>
            <a:ext cx="7681664" cy="5204048"/>
          </a:xfrm>
        </p:spPr>
        <p:txBody>
          <a:bodyPr>
            <a:normAutofit fontScale="77500" lnSpcReduction="20000"/>
          </a:bodyPr>
          <a:lstStyle/>
          <a:p>
            <a:endParaRPr lang="cs-CZ" dirty="0" smtClean="0"/>
          </a:p>
          <a:p>
            <a:r>
              <a:rPr lang="cs-CZ" sz="2900" dirty="0" smtClean="0"/>
              <a:t>V </a:t>
            </a:r>
            <a:r>
              <a:rPr lang="cs-CZ" sz="2900" dirty="0"/>
              <a:t>roce 1887 začal studovat u Julia Mařáka, který na Akademii výtvarných umění vedl ateliér krajinomalby. Zde setrval až do Mařákovy smrti a předpokládalo se, že po něm bude vést ateliér, protože patřil k nejtalentovanějším žákům tohoto profesora. Ani později však nebyl profesorem AVU jmenován. Přesto pokračoval ve stylu výuky Julia Mařáka, jezdil se svými kolegy malíři na různá místa do plenéru, kde hledal malířský výraz.</a:t>
            </a:r>
          </a:p>
          <a:p>
            <a:r>
              <a:rPr lang="cs-CZ" sz="2900" dirty="0" smtClean="0"/>
              <a:t>Slavíček </a:t>
            </a:r>
            <a:r>
              <a:rPr lang="cs-CZ" sz="2900" dirty="0"/>
              <a:t>patřil k našim nejvýznamnějším impresionistům, přestože ve druhé etapě svého tvůrčího života, který byl tragicky předčasně ukončen, již opustil </a:t>
            </a:r>
            <a:r>
              <a:rPr lang="cs-CZ" sz="2900" dirty="0" err="1"/>
              <a:t>mařákovské</a:t>
            </a:r>
            <a:r>
              <a:rPr lang="cs-CZ" sz="2900" dirty="0"/>
              <a:t> pojetí krajinomalby, světelné mihotání a tetelení vzduchu v přírodě a začal budovat výraz expresivně pojatou malířskou hmotou. Aby dosáhl tohoto cíle, začal zajíždět do krajin o kterých byl přesvědčen, že právě zde se nejen v přírodě, ale i v lidském osudu odehrávají významné události. </a:t>
            </a:r>
          </a:p>
          <a:p>
            <a:endParaRPr lang="cs-CZ" dirty="0"/>
          </a:p>
        </p:txBody>
      </p:sp>
    </p:spTree>
    <p:extLst>
      <p:ext uri="{BB962C8B-B14F-4D97-AF65-F5344CB8AC3E}">
        <p14:creationId xmlns:p14="http://schemas.microsoft.com/office/powerpoint/2010/main" val="1207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332656"/>
            <a:ext cx="7609656" cy="6068144"/>
          </a:xfrm>
        </p:spPr>
        <p:txBody>
          <a:bodyPr>
            <a:normAutofit lnSpcReduction="10000"/>
          </a:bodyPr>
          <a:lstStyle/>
          <a:p>
            <a:r>
              <a:rPr lang="cs-CZ" dirty="0"/>
              <a:t>Vybral si krajinu na Českomoravské vysočině s centrem v Kameničkách. Zajížděl sem převážně v létě na krátké pobyty. Nebylo to jediné místo, odkud čerpal své náměty pro novou, dramaticky chápanou malbu. V době, kdy již byl skutečným mistrem, podnikl cestu do Francie – předtím se neodvážil, protože nechtěl být ovlivněn francouzským uměním. Zdržoval se v Paříži a v malém přístavním městečku </a:t>
            </a:r>
            <a:r>
              <a:rPr lang="cs-CZ" dirty="0" err="1"/>
              <a:t>Fécamp</a:t>
            </a:r>
            <a:r>
              <a:rPr lang="cs-CZ" dirty="0"/>
              <a:t> a namaloval zde několik menších obrazů.</a:t>
            </a:r>
          </a:p>
          <a:p>
            <a:r>
              <a:rPr lang="cs-CZ" dirty="0" smtClean="0"/>
              <a:t>Kolem </a:t>
            </a:r>
            <a:r>
              <a:rPr lang="cs-CZ" dirty="0"/>
              <a:t>roku 1905 si uvědomil, že je mu nejbližší život ve velkém městě a proto se vrátil do Prahy. Lze jej označit za největšího vedutistu tohoto města, protože v jeho ateliéru vznikaly drobné obrázky i monumentální pohledy na pražská panoramata. Velký obraz chrámu sv. Víta na Pražském hradě již nedokončil. Jako pražský patriot často docházel do ulic, kde docházelo k asanaci původních domů, a zachycoval jejich stav ještě před zbouráním.</a:t>
            </a:r>
          </a:p>
          <a:p>
            <a:r>
              <a:rPr lang="cs-CZ" dirty="0" smtClean="0"/>
              <a:t>V </a:t>
            </a:r>
            <a:r>
              <a:rPr lang="cs-CZ" dirty="0"/>
              <a:t>době nemoci se pokoušel malovat levou rukou, ale s výsledky nebyl spokojen, a proto se v roce 1910 rozhodl ukončit svůj život. </a:t>
            </a:r>
          </a:p>
          <a:p>
            <a:endParaRPr lang="cs-CZ" dirty="0"/>
          </a:p>
        </p:txBody>
      </p:sp>
    </p:spTree>
    <p:extLst>
      <p:ext uri="{BB962C8B-B14F-4D97-AF65-F5344CB8AC3E}">
        <p14:creationId xmlns:p14="http://schemas.microsoft.com/office/powerpoint/2010/main" val="5632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idx="1"/>
          </p:nvPr>
        </p:nvSpPr>
        <p:spPr>
          <a:xfrm>
            <a:off x="179512" y="521598"/>
            <a:ext cx="3657600" cy="639762"/>
          </a:xfrm>
        </p:spPr>
        <p:txBody>
          <a:bodyPr/>
          <a:lstStyle/>
          <a:p>
            <a:r>
              <a:rPr lang="cs-CZ" dirty="0"/>
              <a:t>Antonín Slavíček</a:t>
            </a:r>
          </a:p>
          <a:p>
            <a:endParaRPr lang="cs-CZ" dirty="0"/>
          </a:p>
        </p:txBody>
      </p:sp>
      <p:sp>
        <p:nvSpPr>
          <p:cNvPr id="3" name="Zástupný symbol pro obsah 2"/>
          <p:cNvSpPr>
            <a:spLocks noGrp="1"/>
          </p:cNvSpPr>
          <p:nvPr>
            <p:ph sz="half" idx="2"/>
          </p:nvPr>
        </p:nvSpPr>
        <p:spPr/>
        <p:txBody>
          <a:bodyPr/>
          <a:lstStyle/>
          <a:p>
            <a:endParaRPr lang="cs-CZ" dirty="0"/>
          </a:p>
        </p:txBody>
      </p:sp>
      <p:sp>
        <p:nvSpPr>
          <p:cNvPr id="8" name="Zástupný symbol pro obsah 7"/>
          <p:cNvSpPr>
            <a:spLocks noGrp="1"/>
          </p:cNvSpPr>
          <p:nvPr>
            <p:ph sz="quarter" idx="4"/>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19" y="1693359"/>
            <a:ext cx="2952329" cy="39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1196752"/>
            <a:ext cx="3491111" cy="49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Šipka dolů 3"/>
          <p:cNvSpPr/>
          <p:nvPr/>
        </p:nvSpPr>
        <p:spPr>
          <a:xfrm>
            <a:off x="1619672" y="844161"/>
            <a:ext cx="484632" cy="705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824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0"/>
                                        <p:tgtEl>
                                          <p:spTgt spid="1027"/>
                                        </p:tgtEl>
                                      </p:cBhvr>
                                    </p:animEffect>
                                    <p:anim calcmode="lin" valueType="num">
                                      <p:cBhvr>
                                        <p:cTn id="24" dur="1000" fill="hold"/>
                                        <p:tgtEl>
                                          <p:spTgt spid="1027"/>
                                        </p:tgtEl>
                                        <p:attrNameLst>
                                          <p:attrName>ppt_x</p:attrName>
                                        </p:attrNameLst>
                                      </p:cBhvr>
                                      <p:tavLst>
                                        <p:tav tm="0">
                                          <p:val>
                                            <p:strVal val="#ppt_x"/>
                                          </p:val>
                                        </p:tav>
                                        <p:tav tm="100000">
                                          <p:val>
                                            <p:strVal val="#ppt_x"/>
                                          </p:val>
                                        </p:tav>
                                      </p:tavLst>
                                    </p:anim>
                                    <p:anim calcmode="lin" valueType="num">
                                      <p:cBhvr>
                                        <p:cTn id="2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p:txBody>
          <a:bodyPr/>
          <a:lstStyle/>
          <a:p>
            <a:endParaRPr lang="cs-CZ" dirty="0"/>
          </a:p>
        </p:txBody>
      </p:sp>
      <p:sp>
        <p:nvSpPr>
          <p:cNvPr id="6" name="Zástupný symbol pro obsah 5"/>
          <p:cNvSpPr>
            <a:spLocks noGrp="1"/>
          </p:cNvSpPr>
          <p:nvPr>
            <p:ph sz="quarter" idx="4"/>
          </p:nvPr>
        </p:nvSpPr>
        <p:spPr/>
        <p:txBody>
          <a:bodyPr/>
          <a:lstStyle/>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00" y="403544"/>
            <a:ext cx="3872871" cy="331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268" y="432128"/>
            <a:ext cx="3888432" cy="300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444" y="3611111"/>
            <a:ext cx="3877816" cy="313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00" y="3852671"/>
            <a:ext cx="4013680" cy="268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36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usedstv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usedství">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TotalTime>
  <Words>347</Words>
  <Application>Microsoft Office PowerPoint</Application>
  <PresentationFormat>Předvádění na obrazovce (4:3)</PresentationFormat>
  <Paragraphs>10</Paragraphs>
  <Slides>5</Slides>
  <Notes>0</Notes>
  <HiddenSlides>0</HiddenSlides>
  <MMClips>0</MMClips>
  <ScaleCrop>false</ScaleCrop>
  <HeadingPairs>
    <vt:vector size="4" baseType="variant">
      <vt:variant>
        <vt:lpstr>Motiv</vt:lpstr>
      </vt:variant>
      <vt:variant>
        <vt:i4>1</vt:i4>
      </vt:variant>
      <vt:variant>
        <vt:lpstr>Nadpisy snímků</vt:lpstr>
      </vt:variant>
      <vt:variant>
        <vt:i4>5</vt:i4>
      </vt:variant>
    </vt:vector>
  </HeadingPairs>
  <TitlesOfParts>
    <vt:vector size="6" baseType="lpstr">
      <vt:lpstr>Sousedství</vt:lpstr>
      <vt:lpstr>Antonín Slavíček</vt:lpstr>
      <vt:lpstr>Antonín Slavíček</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Antonín Slavíček</dc:title>
  <cp:lastModifiedBy>Max</cp:lastModifiedBy>
  <cp:revision>5</cp:revision>
  <dcterms:modified xsi:type="dcterms:W3CDTF">2010-11-18T18:13:58Z</dcterms:modified>
</cp:coreProperties>
</file>