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82" r:id="rId4"/>
    <p:sldId id="261" r:id="rId5"/>
    <p:sldId id="272" r:id="rId6"/>
    <p:sldId id="273" r:id="rId7"/>
    <p:sldId id="274" r:id="rId8"/>
    <p:sldId id="281" r:id="rId9"/>
    <p:sldId id="279" r:id="rId10"/>
    <p:sldId id="283" r:id="rId11"/>
    <p:sldId id="286" r:id="rId12"/>
    <p:sldId id="288" r:id="rId13"/>
    <p:sldId id="28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5F7EA1B-F043-4B3A-A857-FE8EB4F350FC}" type="datetimeFigureOut">
              <a:rPr lang="cs-CZ" smtClean="0"/>
              <a:pPr/>
              <a:t>3.4.2011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4A5DFB-C35B-4714-A5AE-2C4D1486AD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zdravi.cz/fulltext/?keyword=super+acidophilus&amp;x=0&amp;y=0&amp;flog=off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://www.prozdravi.cz/vitamin-e-400-mg-60-kapsli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prozdravi.cz/ok-sladidlo-s-rozpustnou-vlakninou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ktor-zdravi.cz/lekarna/candida-albicans-kandidoza-kvasinkove-infekce-id524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55776" y="4941168"/>
            <a:ext cx="6400800" cy="1600200"/>
          </a:xfrm>
        </p:spPr>
        <p:txBody>
          <a:bodyPr/>
          <a:lstStyle/>
          <a:p>
            <a:endParaRPr lang="cs-CZ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  <a:p>
            <a:endParaRPr lang="cs-CZ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  <a:p>
            <a:r>
              <a:rPr lang="cs-CZ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Martina Kubíčková 2.A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Candida</a:t>
            </a:r>
            <a:r>
              <a:rPr lang="cs-CZ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albicans</a:t>
            </a:r>
            <a:r>
              <a:rPr lang="cs-CZ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</p:txBody>
      </p:sp>
      <p:pic>
        <p:nvPicPr>
          <p:cNvPr id="4" name="Obrázek 3" descr="candida_albica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89036"/>
            <a:ext cx="4104456" cy="3768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0"/>
            <a:ext cx="2143125" cy="214312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Léčba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4000" b="1" u="sng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Protikvasinkové</a:t>
            </a:r>
            <a:r>
              <a:rPr lang="cs-CZ" sz="4000" b="1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léky</a:t>
            </a:r>
          </a:p>
          <a:p>
            <a:pPr lvl="0"/>
            <a:r>
              <a:rPr lang="cs-CZ" b="1" dirty="0" smtClean="0">
                <a:latin typeface="Calibri" pitchFamily="34" charset="0"/>
              </a:rPr>
              <a:t>tabletky, tekutiny nebo gely s nystatinem</a:t>
            </a:r>
            <a:r>
              <a:rPr lang="cs-CZ" dirty="0" smtClean="0">
                <a:latin typeface="Calibri" pitchFamily="34" charset="0"/>
              </a:rPr>
              <a:t>, (</a:t>
            </a:r>
            <a:r>
              <a:rPr lang="cs-CZ" b="1" dirty="0" err="1" smtClean="0">
                <a:latin typeface="Calibri" pitchFamily="34" charset="0"/>
              </a:rPr>
              <a:t>Diflucan</a:t>
            </a:r>
            <a:r>
              <a:rPr lang="cs-CZ" b="1" dirty="0" smtClean="0">
                <a:latin typeface="Calibri" pitchFamily="34" charset="0"/>
              </a:rPr>
              <a:t> </a:t>
            </a:r>
            <a:r>
              <a:rPr lang="cs-CZ" b="1" dirty="0" err="1" smtClean="0">
                <a:latin typeface="Calibri" pitchFamily="34" charset="0"/>
                <a:hlinkClick r:id="rId3"/>
              </a:rPr>
              <a:t>Lactobacilus</a:t>
            </a:r>
            <a:r>
              <a:rPr lang="cs-CZ" b="1" dirty="0" smtClean="0">
                <a:latin typeface="Calibri" pitchFamily="34" charset="0"/>
                <a:hlinkClick r:id="rId3"/>
              </a:rPr>
              <a:t> </a:t>
            </a:r>
            <a:r>
              <a:rPr lang="cs-CZ" b="1" dirty="0" err="1" smtClean="0">
                <a:latin typeface="Calibri" pitchFamily="34" charset="0"/>
                <a:hlinkClick r:id="rId3"/>
              </a:rPr>
              <a:t>acidophilus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bílé jogurty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česnek, vitamin C, </a:t>
            </a:r>
            <a:r>
              <a:rPr lang="cs-CZ" dirty="0" smtClean="0">
                <a:latin typeface="Calibri" pitchFamily="34" charset="0"/>
                <a:hlinkClick r:id="rId4"/>
              </a:rPr>
              <a:t>E</a:t>
            </a:r>
            <a:r>
              <a:rPr lang="cs-CZ" b="1" dirty="0" smtClean="0">
                <a:latin typeface="Calibri" pitchFamily="34" charset="0"/>
              </a:rPr>
              <a:t>, </a:t>
            </a:r>
            <a:r>
              <a:rPr lang="cs-CZ" b="1" dirty="0" err="1" smtClean="0">
                <a:latin typeface="Calibri" pitchFamily="34" charset="0"/>
              </a:rPr>
              <a:t>panthenol</a:t>
            </a:r>
            <a:r>
              <a:rPr lang="cs-CZ" b="1" dirty="0" smtClean="0">
                <a:latin typeface="Calibri" pitchFamily="34" charset="0"/>
              </a:rPr>
              <a:t>, </a:t>
            </a:r>
            <a:r>
              <a:rPr lang="cs-CZ" b="1" dirty="0" err="1" smtClean="0">
                <a:latin typeface="Calibri" pitchFamily="34" charset="0"/>
              </a:rPr>
              <a:t>calcium</a:t>
            </a:r>
            <a:r>
              <a:rPr lang="cs-CZ" b="1" dirty="0" smtClean="0">
                <a:latin typeface="Calibri" pitchFamily="34" charset="0"/>
              </a:rPr>
              <a:t>, hořčík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b="1" dirty="0" smtClean="0">
                <a:latin typeface="Calibri" pitchFamily="34" charset="0"/>
              </a:rPr>
              <a:t>atd.) </a:t>
            </a:r>
          </a:p>
          <a:p>
            <a:r>
              <a:rPr lang="cs-CZ" b="1" dirty="0" smtClean="0">
                <a:latin typeface="Calibri" pitchFamily="34" charset="0"/>
              </a:rPr>
              <a:t>Ručníky a spodní prádlo je třeba vyvářet na 95 stupňů </a:t>
            </a:r>
          </a:p>
          <a:p>
            <a:r>
              <a:rPr lang="cs-CZ" b="1" dirty="0" smtClean="0">
                <a:latin typeface="Calibri" pitchFamily="34" charset="0"/>
              </a:rPr>
              <a:t>Důležitý je pitný režim (2 - 3 litry tekutin)</a:t>
            </a:r>
            <a:r>
              <a:rPr lang="cs-CZ" dirty="0" smtClean="0">
                <a:latin typeface="Calibri" pitchFamily="34" charset="0"/>
              </a:rPr>
              <a:t> </a:t>
            </a:r>
          </a:p>
          <a:p>
            <a:r>
              <a:rPr lang="cs-CZ" b="1" dirty="0" smtClean="0">
                <a:latin typeface="Calibri" pitchFamily="34" charset="0"/>
              </a:rPr>
              <a:t>Každý týden nový zubní kartáček </a:t>
            </a:r>
            <a:r>
              <a:rPr lang="cs-CZ" dirty="0" smtClean="0">
                <a:latin typeface="Calibri" pitchFamily="34" charset="0"/>
              </a:rPr>
              <a:t>a přes noc ho </a:t>
            </a:r>
            <a:r>
              <a:rPr lang="cs-CZ" b="1" dirty="0" smtClean="0">
                <a:latin typeface="Calibri" pitchFamily="34" charset="0"/>
              </a:rPr>
              <a:t>namáčejte do roztoku s proti kvasinkovým přípravkem</a:t>
            </a:r>
            <a:r>
              <a:rPr lang="cs-CZ" dirty="0" smtClean="0">
                <a:latin typeface="Calibri" pitchFamily="34" charset="0"/>
              </a:rPr>
              <a:t> </a:t>
            </a:r>
            <a:br>
              <a:rPr lang="cs-CZ" dirty="0" smtClean="0">
                <a:latin typeface="Calibri" pitchFamily="34" charset="0"/>
              </a:rPr>
            </a:br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  <p:pic>
        <p:nvPicPr>
          <p:cNvPr id="6" name="Obrázek 5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4869160"/>
            <a:ext cx="1747589" cy="1747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Léčba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4000" b="1" u="sng" dirty="0" err="1" smtClean="0">
                <a:solidFill>
                  <a:schemeClr val="bg2">
                    <a:lumMod val="50000"/>
                  </a:schemeClr>
                </a:solidFill>
              </a:rPr>
              <a:t>Protikvasinková</a:t>
            </a:r>
            <a:r>
              <a:rPr lang="cs-CZ" sz="4000" b="1" u="sng" dirty="0" smtClean="0">
                <a:solidFill>
                  <a:schemeClr val="bg2">
                    <a:lumMod val="50000"/>
                  </a:schemeClr>
                </a:solidFill>
              </a:rPr>
              <a:t> dieta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>
                <a:latin typeface="Calibri" pitchFamily="34" charset="0"/>
              </a:rPr>
              <a:t>Ze stravy se musí vyloučit bílá mouka, cukr a výrobky, ve kterých je obsažen .Omezit sůl, černou kávu. Nejezte konzervovanou zeleninu, alkoholické nápoje, instantní a všechny slazené čaje, limonády. Omezte "éčka v potravě". Dieta většinou trvá od 3 do 6 měsíců.</a:t>
            </a:r>
          </a:p>
          <a:p>
            <a:r>
              <a:rPr lang="cs-CZ" b="1" dirty="0" smtClean="0">
                <a:latin typeface="Calibri" pitchFamily="34" charset="0"/>
              </a:rPr>
              <a:t>Prvních 14 dnů </a:t>
            </a:r>
            <a:r>
              <a:rPr lang="cs-CZ" dirty="0" smtClean="0">
                <a:latin typeface="Calibri" pitchFamily="34" charset="0"/>
              </a:rPr>
              <a:t>se jídelníček skládá pouze z </a:t>
            </a:r>
            <a:r>
              <a:rPr lang="cs-CZ" b="1" dirty="0" smtClean="0">
                <a:latin typeface="Calibri" pitchFamily="34" charset="0"/>
              </a:rPr>
              <a:t>libového masa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mléčných výrobků a zeleniny , slunečnicových a dýňových semínek </a:t>
            </a:r>
            <a:r>
              <a:rPr lang="cs-CZ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</a:t>
            </a:r>
            <a:r>
              <a:rPr lang="cs-CZ" b="1" dirty="0" smtClean="0">
                <a:latin typeface="Calibri" pitchFamily="34" charset="0"/>
              </a:rPr>
              <a:t>bílého přírodního jogurtu, podmáslí, kefíru.</a:t>
            </a:r>
            <a:endParaRPr lang="cs-CZ" dirty="0" smtClean="0">
              <a:latin typeface="Calibri" pitchFamily="34" charset="0"/>
            </a:endParaRPr>
          </a:p>
          <a:p>
            <a:r>
              <a:rPr lang="cs-CZ" b="1" dirty="0" smtClean="0">
                <a:latin typeface="Calibri" pitchFamily="34" charset="0"/>
              </a:rPr>
              <a:t>Po 14 dnech </a:t>
            </a:r>
            <a:r>
              <a:rPr lang="cs-CZ" dirty="0" smtClean="0">
                <a:latin typeface="Calibri" pitchFamily="34" charset="0"/>
              </a:rPr>
              <a:t>jíme</a:t>
            </a:r>
            <a:r>
              <a:rPr lang="cs-CZ" b="1" dirty="0" smtClean="0">
                <a:latin typeface="Calibri" pitchFamily="34" charset="0"/>
              </a:rPr>
              <a:t> ovoce </a:t>
            </a:r>
            <a:r>
              <a:rPr lang="cs-CZ" dirty="0" smtClean="0">
                <a:latin typeface="Calibri" pitchFamily="34" charset="0"/>
              </a:rPr>
              <a:t>(hlavně </a:t>
            </a:r>
            <a:r>
              <a:rPr lang="cs-CZ" b="1" dirty="0" smtClean="0">
                <a:latin typeface="Calibri" pitchFamily="34" charset="0"/>
              </a:rPr>
              <a:t>citrusy, kyselá jablka a hrušky</a:t>
            </a:r>
            <a:r>
              <a:rPr lang="cs-CZ" dirty="0" smtClean="0">
                <a:latin typeface="Calibri" pitchFamily="34" charset="0"/>
              </a:rPr>
              <a:t>), dále </a:t>
            </a:r>
            <a:r>
              <a:rPr lang="cs-CZ" b="1" dirty="0" smtClean="0">
                <a:latin typeface="Calibri" pitchFamily="34" charset="0"/>
              </a:rPr>
              <a:t>celozrnné pečivo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pohanku, brambory, celozrnnou rýži</a:t>
            </a:r>
            <a:r>
              <a:rPr lang="cs-CZ" dirty="0" smtClean="0">
                <a:latin typeface="Calibri" pitchFamily="34" charset="0"/>
              </a:rPr>
              <a:t>. </a:t>
            </a:r>
          </a:p>
          <a:p>
            <a:r>
              <a:rPr lang="cs-CZ" dirty="0" smtClean="0">
                <a:latin typeface="Calibri" pitchFamily="34" charset="0"/>
              </a:rPr>
              <a:t>Povoleny jsou </a:t>
            </a:r>
            <a:r>
              <a:rPr lang="cs-CZ" b="1" dirty="0" smtClean="0">
                <a:latin typeface="Calibri" pitchFamily="34" charset="0"/>
              </a:rPr>
              <a:t>za studena lisované a nerafinované čisté margaríny, rostlinné oleje, mléčný cukr, </a:t>
            </a:r>
            <a:r>
              <a:rPr lang="cs-CZ" b="1" dirty="0" smtClean="0">
                <a:latin typeface="Calibri" pitchFamily="34" charset="0"/>
                <a:hlinkClick r:id="rId2"/>
              </a:rPr>
              <a:t>umělé sladidla</a:t>
            </a:r>
            <a:r>
              <a:rPr lang="cs-CZ" dirty="0" smtClean="0">
                <a:latin typeface="Calibri" pitchFamily="34" charset="0"/>
              </a:rPr>
              <a:t>.</a:t>
            </a:r>
          </a:p>
          <a:p>
            <a:endParaRPr lang="cs-CZ" dirty="0" smtClean="0">
              <a:latin typeface="Calibri" pitchFamily="34" charset="0"/>
            </a:endParaRPr>
          </a:p>
        </p:txBody>
      </p:sp>
      <p:pic>
        <p:nvPicPr>
          <p:cNvPr id="4" name="Obrázek 3" descr="fgf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77025" y="-243408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Inkubační doba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2-5 dnů</a:t>
            </a:r>
          </a:p>
          <a:p>
            <a:endParaRPr lang="cs-CZ" dirty="0">
              <a:latin typeface="Calibri" pitchFamily="34" charset="0"/>
            </a:endParaRPr>
          </a:p>
        </p:txBody>
      </p:sp>
      <p:pic>
        <p:nvPicPr>
          <p:cNvPr id="4" name="Obrázek 3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356992"/>
            <a:ext cx="3024336" cy="2754076"/>
          </a:xfrm>
          <a:prstGeom prst="rect">
            <a:avLst/>
          </a:prstGeom>
        </p:spPr>
      </p:pic>
      <p:pic>
        <p:nvPicPr>
          <p:cNvPr id="5" name="Obrázek 4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3653799"/>
            <a:ext cx="3456384" cy="3204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Zdroj informací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Candida</a:t>
            </a:r>
            <a:r>
              <a:rPr lang="cs-CZ" dirty="0" smtClean="0"/>
              <a:t> </a:t>
            </a:r>
            <a:r>
              <a:rPr lang="cs-CZ" dirty="0" err="1" smtClean="0"/>
              <a:t>albicans</a:t>
            </a:r>
            <a:r>
              <a:rPr lang="cs-CZ" dirty="0" smtClean="0"/>
              <a:t>. In </a:t>
            </a:r>
            <a:r>
              <a:rPr lang="cs-CZ" i="1" dirty="0" err="1" smtClean="0"/>
              <a:t>Wikipedia</a:t>
            </a:r>
            <a:r>
              <a:rPr lang="cs-CZ" i="1" dirty="0" smtClean="0"/>
              <a:t> : </a:t>
            </a:r>
            <a:r>
              <a:rPr lang="cs-CZ" i="1" dirty="0" err="1" smtClean="0"/>
              <a:t>the</a:t>
            </a:r>
            <a:r>
              <a:rPr lang="cs-CZ" i="1" dirty="0" smtClean="0"/>
              <a:t> free </a:t>
            </a:r>
            <a:r>
              <a:rPr lang="cs-CZ" i="1" dirty="0" err="1" smtClean="0"/>
              <a:t>encyclopedia</a:t>
            </a:r>
            <a:r>
              <a:rPr lang="cs-CZ" dirty="0" smtClean="0"/>
              <a:t> [online]. St. </a:t>
            </a:r>
            <a:r>
              <a:rPr lang="cs-CZ" dirty="0" err="1" smtClean="0"/>
              <a:t>Petersburg</a:t>
            </a:r>
            <a:r>
              <a:rPr lang="cs-CZ" dirty="0" smtClean="0"/>
              <a:t> (Florida) : </a:t>
            </a:r>
            <a:r>
              <a:rPr lang="cs-CZ" dirty="0" err="1" smtClean="0"/>
              <a:t>Wikipedia</a:t>
            </a:r>
            <a:r>
              <a:rPr lang="cs-CZ" dirty="0" smtClean="0"/>
              <a:t> </a:t>
            </a:r>
            <a:r>
              <a:rPr lang="cs-CZ" dirty="0" err="1" smtClean="0"/>
              <a:t>Foundation</a:t>
            </a:r>
            <a:r>
              <a:rPr lang="cs-CZ" dirty="0" smtClean="0"/>
              <a:t>, , last </a:t>
            </a:r>
            <a:r>
              <a:rPr lang="cs-CZ" dirty="0" err="1" smtClean="0"/>
              <a:t>modified</a:t>
            </a:r>
            <a:r>
              <a:rPr lang="cs-CZ" dirty="0" smtClean="0"/>
              <a:t> on 17.1.2011 [cit. 2011-04-03]. Dostupné z WWW: &lt;http://cs.wikipedia.org/wiki/Candida_albicans&gt;</a:t>
            </a:r>
            <a:endParaRPr lang="cs-CZ" dirty="0" smtClean="0">
              <a:hlinkClick r:id="rId2"/>
            </a:endParaRPr>
          </a:p>
          <a:p>
            <a:r>
              <a:rPr lang="pl-PL" i="1" dirty="0" smtClean="0"/>
              <a:t>Http://www.doktor-zdravi.cz</a:t>
            </a:r>
            <a:r>
              <a:rPr lang="pl-PL" dirty="0" smtClean="0"/>
              <a:t> [online]. 2009 [cit. 2011-04-03]. Http://www.doktor-zdravi.cz/lekarna/candida-albicans-kandidoza-kvasinkove-infekce-id5246.html. </a:t>
            </a:r>
            <a:endParaRPr lang="cs-CZ" dirty="0" smtClean="0">
              <a:hlinkClick r:id="rId2"/>
            </a:endParaRPr>
          </a:p>
          <a:p>
            <a:r>
              <a:rPr lang="pl-PL" i="1" dirty="0" smtClean="0"/>
              <a:t>Http://www.celostnimedicina.cz</a:t>
            </a:r>
            <a:r>
              <a:rPr lang="pl-PL" dirty="0" smtClean="0"/>
              <a:t> [online]. 19.12.2007 [cit. 2011-04-03]. Http://www.celostnimedicina.cz/candida-albicans-neboli-kvasinky.htm. Dostupné z WWW: &lt;http://www.celostnimedicina.cz&gt;.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Charakteristika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 smtClean="0">
                <a:latin typeface="Calibri" pitchFamily="34" charset="0"/>
              </a:rPr>
              <a:t> Je to kvasinka , která vstupuje do těla již krátce po porodu  </a:t>
            </a:r>
          </a:p>
          <a:p>
            <a:r>
              <a:rPr lang="cs-CZ" sz="2400" dirty="0" smtClean="0">
                <a:latin typeface="Calibri" pitchFamily="34" charset="0"/>
              </a:rPr>
              <a:t>Je přirozenou součástí těla, ovšem pokud je vnitřní flóra organismu v nerovnováze, začne tvořit ústní a genitální houbové infekce</a:t>
            </a:r>
            <a:endParaRPr lang="cs-CZ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Při přemnožení může způsobovat  smrt a to u osob se sníženou imunitou (vlivem AIDS, chemoterapie, transplantace orgánů apod.)</a:t>
            </a:r>
          </a:p>
          <a:p>
            <a:r>
              <a:rPr lang="cs-CZ" sz="2400" dirty="0" smtClean="0">
                <a:latin typeface="Calibri" pitchFamily="34" charset="0"/>
              </a:rPr>
              <a:t>U dětí způsobuje nemoc  zvanou  moučnivka (</a:t>
            </a:r>
            <a:r>
              <a:rPr lang="cs-CZ" sz="2400" dirty="0" err="1" smtClean="0">
                <a:latin typeface="Calibri" pitchFamily="34" charset="0"/>
              </a:rPr>
              <a:t>soor</a:t>
            </a:r>
            <a:r>
              <a:rPr lang="cs-CZ" sz="2400" dirty="0" smtClean="0">
                <a:latin typeface="Calibri" pitchFamily="34" charset="0"/>
              </a:rPr>
              <a:t>)</a:t>
            </a:r>
            <a:endParaRPr lang="cs-CZ" sz="2000" dirty="0" smtClean="0">
              <a:latin typeface="Calibri" pitchFamily="34" charset="0"/>
            </a:endParaRPr>
          </a:p>
          <a:p>
            <a:r>
              <a:rPr lang="cs-CZ" sz="2400" dirty="0" smtClean="0">
                <a:latin typeface="Calibri" pitchFamily="34" charset="0"/>
              </a:rPr>
              <a:t>Objevuje se více u žen než u mužů</a:t>
            </a:r>
          </a:p>
          <a:p>
            <a:r>
              <a:rPr lang="cs-CZ" sz="2400" dirty="0" smtClean="0">
                <a:latin typeface="Calibri" pitchFamily="34" charset="0"/>
              </a:rPr>
              <a:t>Množí se pučením</a:t>
            </a:r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http://www.metabolicketypy.com/images/candida-gut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37242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899592" y="522920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libri" pitchFamily="34" charset="0"/>
              </a:rPr>
              <a:t>Střevní stěna nakažená </a:t>
            </a:r>
            <a:r>
              <a:rPr lang="cs-CZ" b="1" dirty="0" err="1" smtClean="0">
                <a:latin typeface="Calibri" pitchFamily="34" charset="0"/>
              </a:rPr>
              <a:t>kandidozou</a:t>
            </a:r>
            <a:r>
              <a:rPr lang="cs-CZ" b="1" dirty="0" smtClean="0">
                <a:latin typeface="Calibri" pitchFamily="34" charset="0"/>
              </a:rPr>
              <a:t>.</a:t>
            </a:r>
            <a:endParaRPr lang="cs-CZ" b="1" dirty="0">
              <a:latin typeface="Calibri" pitchFamily="34" charset="0"/>
            </a:endParaRPr>
          </a:p>
        </p:txBody>
      </p:sp>
      <p:pic>
        <p:nvPicPr>
          <p:cNvPr id="8" name="Obrázek 7" descr="http://www.metabolicketypy.com/images/calbsem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88640"/>
            <a:ext cx="3811905" cy="3536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véPole 8"/>
          <p:cNvSpPr txBox="1"/>
          <p:nvPr/>
        </p:nvSpPr>
        <p:spPr>
          <a:xfrm>
            <a:off x="6516216" y="3645024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err="1" smtClean="0">
                <a:latin typeface="Calibri" pitchFamily="34" charset="0"/>
              </a:rPr>
              <a:t>Candida</a:t>
            </a:r>
            <a:r>
              <a:rPr lang="cs-CZ" b="1" i="1" dirty="0" smtClean="0">
                <a:latin typeface="Calibri" pitchFamily="34" charset="0"/>
              </a:rPr>
              <a:t> </a:t>
            </a:r>
            <a:r>
              <a:rPr lang="cs-CZ" b="1" i="1" dirty="0" err="1" smtClean="0">
                <a:latin typeface="Calibri" pitchFamily="34" charset="0"/>
              </a:rPr>
              <a:t>albicans</a:t>
            </a:r>
            <a:r>
              <a:rPr lang="cs-CZ" b="1" i="1" dirty="0" smtClean="0">
                <a:latin typeface="Calibri" pitchFamily="34" charset="0"/>
              </a:rPr>
              <a:t> </a:t>
            </a:r>
            <a:r>
              <a:rPr lang="cs-CZ" b="1" dirty="0" smtClean="0">
                <a:latin typeface="Calibri" pitchFamily="34" charset="0"/>
              </a:rPr>
              <a:t>v elektronovém mikroskopu</a:t>
            </a:r>
            <a:endParaRPr lang="cs-CZ" b="1" dirty="0">
              <a:latin typeface="Calibri" pitchFamily="34" charset="0"/>
            </a:endParaRPr>
          </a:p>
        </p:txBody>
      </p:sp>
      <p:pic>
        <p:nvPicPr>
          <p:cNvPr id="10" name="Obrázek 9" descr="http://www.metabolicketypy.com/images/candidaalbicans1.2ofw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653136"/>
            <a:ext cx="2743200" cy="205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ovéPole 10"/>
          <p:cNvSpPr txBox="1"/>
          <p:nvPr/>
        </p:nvSpPr>
        <p:spPr>
          <a:xfrm>
            <a:off x="5580112" y="5301208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err="1" smtClean="0">
                <a:latin typeface="Calibri" pitchFamily="34" charset="0"/>
              </a:rPr>
              <a:t>Candida</a:t>
            </a:r>
            <a:r>
              <a:rPr lang="cs-CZ" b="1" i="1" dirty="0" smtClean="0">
                <a:latin typeface="Calibri" pitchFamily="34" charset="0"/>
              </a:rPr>
              <a:t> </a:t>
            </a:r>
            <a:r>
              <a:rPr lang="cs-CZ" b="1" i="1" dirty="0" err="1" smtClean="0">
                <a:latin typeface="Calibri" pitchFamily="34" charset="0"/>
              </a:rPr>
              <a:t>albicans</a:t>
            </a:r>
            <a:r>
              <a:rPr lang="cs-CZ" b="1" dirty="0" smtClean="0">
                <a:latin typeface="Calibri" pitchFamily="34" charset="0"/>
              </a:rPr>
              <a:t> na </a:t>
            </a:r>
            <a:r>
              <a:rPr lang="cs-CZ" b="1" dirty="0" err="1" smtClean="0">
                <a:latin typeface="Calibri" pitchFamily="34" charset="0"/>
              </a:rPr>
              <a:t>Dalmauově</a:t>
            </a:r>
            <a:r>
              <a:rPr lang="cs-CZ" b="1" dirty="0" smtClean="0">
                <a:latin typeface="Calibri" pitchFamily="34" charset="0"/>
              </a:rPr>
              <a:t> misce</a:t>
            </a:r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0049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078" y="4365104"/>
            <a:ext cx="3275921" cy="2492896"/>
          </a:xfrm>
          <a:prstGeom prst="rect">
            <a:avLst/>
          </a:prstGeom>
        </p:spPr>
      </p:pic>
      <p:pic>
        <p:nvPicPr>
          <p:cNvPr id="4" name="Obrázek 3" descr="P627027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0"/>
            <a:ext cx="4572000" cy="27809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Příčiny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 smtClean="0">
                <a:latin typeface="Calibri" pitchFamily="34" charset="0"/>
              </a:rPr>
              <a:t>Nakažení novorozence při </a:t>
            </a:r>
            <a:r>
              <a:rPr lang="cs-CZ" sz="2400" dirty="0" smtClean="0">
                <a:solidFill>
                  <a:schemeClr val="bg2"/>
                </a:solidFill>
                <a:latin typeface="Calibri" pitchFamily="34" charset="0"/>
              </a:rPr>
              <a:t>porodu od matky, jeli genitální</a:t>
            </a:r>
            <a:r>
              <a:rPr lang="cs-CZ" sz="2400" dirty="0" smtClean="0">
                <a:latin typeface="Calibri" pitchFamily="34" charset="0"/>
              </a:rPr>
              <a:t> </a:t>
            </a:r>
            <a:r>
              <a:rPr lang="cs-CZ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oblast </a:t>
            </a:r>
            <a:r>
              <a:rPr lang="cs-CZ" sz="2400" dirty="0" smtClean="0">
                <a:latin typeface="Calibri" pitchFamily="34" charset="0"/>
              </a:rPr>
              <a:t>zasažena infekcí</a:t>
            </a:r>
          </a:p>
          <a:p>
            <a:r>
              <a:rPr lang="cs-CZ" sz="2400" dirty="0" smtClean="0">
                <a:latin typeface="Calibri" pitchFamily="34" charset="0"/>
              </a:rPr>
              <a:t>Nadměrné množství jednoduchých cukrů</a:t>
            </a:r>
            <a:r>
              <a:rPr lang="cs-CZ" sz="2000" b="1" dirty="0" smtClean="0">
                <a:latin typeface="Calibri" pitchFamily="34" charset="0"/>
              </a:rPr>
              <a:t>(milovníci sladkostí)</a:t>
            </a:r>
          </a:p>
          <a:p>
            <a:r>
              <a:rPr lang="cs-CZ" sz="2400" dirty="0" smtClean="0">
                <a:latin typeface="Calibri" pitchFamily="34" charset="0"/>
              </a:rPr>
              <a:t>Přemíra alkoholu, léků nebo drog.</a:t>
            </a:r>
          </a:p>
          <a:p>
            <a:r>
              <a:rPr lang="cs-CZ" sz="2400" dirty="0" smtClean="0">
                <a:latin typeface="Calibri" pitchFamily="34" charset="0"/>
              </a:rPr>
              <a:t>Nedostatečné vyprazdňování střev</a:t>
            </a:r>
          </a:p>
          <a:p>
            <a:r>
              <a:rPr lang="cs-CZ" sz="2400" dirty="0" smtClean="0">
                <a:latin typeface="Calibri" pitchFamily="34" charset="0"/>
              </a:rPr>
              <a:t>Antibiotika </a:t>
            </a:r>
          </a:p>
          <a:p>
            <a:r>
              <a:rPr lang="cs-CZ" sz="2400" dirty="0" smtClean="0">
                <a:latin typeface="Calibri" pitchFamily="34" charset="0"/>
              </a:rPr>
              <a:t>Sexuální aktivita, promiskuita</a:t>
            </a:r>
          </a:p>
          <a:p>
            <a:r>
              <a:rPr lang="cs-CZ" sz="2400" dirty="0" smtClean="0">
                <a:latin typeface="Calibri" pitchFamily="34" charset="0"/>
              </a:rPr>
              <a:t>Koupání v chlorované vodě bazénů,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hygienicky závadná </a:t>
            </a:r>
            <a:r>
              <a:rPr lang="cs-CZ" sz="2400" dirty="0" smtClean="0">
                <a:latin typeface="Calibri" pitchFamily="34" charset="0"/>
              </a:rPr>
              <a:t>voda rybníků či přehrad </a:t>
            </a:r>
          </a:p>
          <a:p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Anabolické s</a:t>
            </a:r>
            <a:r>
              <a:rPr lang="cs-CZ" sz="2400" dirty="0" smtClean="0">
                <a:latin typeface="Calibri" pitchFamily="34" charset="0"/>
              </a:rPr>
              <a:t>teroidy v jídle,lécích, antikoncepčních pilulkách</a:t>
            </a:r>
          </a:p>
          <a:p>
            <a:r>
              <a:rPr lang="cs-CZ" sz="2400" dirty="0" smtClean="0">
                <a:latin typeface="Calibri" pitchFamily="34" charset="0"/>
              </a:rPr>
              <a:t>Zděděné nebo získané poškození imunitního s</a:t>
            </a:r>
            <a:r>
              <a:rPr lang="cs-CZ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ystému ( </a:t>
            </a:r>
            <a:r>
              <a:rPr lang="cs-CZ" sz="2400" dirty="0" smtClean="0">
                <a:latin typeface="Calibri" pitchFamily="34" charset="0"/>
              </a:rPr>
              <a:t>např. AIDS)</a:t>
            </a:r>
          </a:p>
          <a:p>
            <a:pPr>
              <a:buNone/>
            </a:pPr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  <a:p>
            <a:endParaRPr lang="cs-CZ" sz="2400" dirty="0" smtClean="0">
              <a:latin typeface="Calibri" pitchFamily="34" charset="0"/>
            </a:endParaRPr>
          </a:p>
        </p:txBody>
      </p:sp>
      <p:pic>
        <p:nvPicPr>
          <p:cNvPr id="6" name="Obrázek 5" descr="aids_blindfol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31832" y="2492896"/>
            <a:ext cx="1512168" cy="1484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Projevy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Kandidóza v </a:t>
            </a:r>
            <a:r>
              <a:rPr lang="cs-CZ" b="1" u="sng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</a:t>
            </a:r>
            <a:r>
              <a:rPr lang="cs-CZ" b="1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. ústní (moučnivka)</a:t>
            </a:r>
          </a:p>
          <a:p>
            <a:r>
              <a:rPr lang="cs-CZ" dirty="0" smtClean="0">
                <a:latin typeface="Calibri" pitchFamily="34" charset="0"/>
              </a:rPr>
              <a:t>Bělavý nebolestivý povlak, který se vyskytuje na sliznici dutiny ústní, jazyku, patře i v hrdle </a:t>
            </a:r>
          </a:p>
          <a:p>
            <a:r>
              <a:rPr lang="cs-CZ" dirty="0" smtClean="0">
                <a:latin typeface="Calibri" pitchFamily="34" charset="0"/>
              </a:rPr>
              <a:t>Na jazyku, dásních a vnitřních tvářích se mohou vytvořit bílé puchýřky</a:t>
            </a:r>
          </a:p>
          <a:p>
            <a:r>
              <a:rPr lang="cs-CZ" dirty="0" smtClean="0">
                <a:latin typeface="Calibri" pitchFamily="34" charset="0"/>
              </a:rPr>
              <a:t>Zápach z úst </a:t>
            </a:r>
          </a:p>
          <a:p>
            <a:r>
              <a:rPr lang="cs-CZ" dirty="0" smtClean="0">
                <a:latin typeface="Calibri" pitchFamily="34" charset="0"/>
              </a:rPr>
              <a:t>Nepříjemná chuť v ústech </a:t>
            </a:r>
          </a:p>
          <a:p>
            <a:r>
              <a:rPr lang="cs-CZ" dirty="0" smtClean="0">
                <a:latin typeface="Calibri" pitchFamily="34" charset="0"/>
              </a:rPr>
              <a:t> Tvorba aft </a:t>
            </a:r>
          </a:p>
          <a:p>
            <a:r>
              <a:rPr lang="cs-CZ" dirty="0" smtClean="0">
                <a:latin typeface="Calibri" pitchFamily="34" charset="0"/>
              </a:rPr>
              <a:t>Potíže při polykání </a:t>
            </a:r>
          </a:p>
          <a:p>
            <a:r>
              <a:rPr lang="cs-CZ" dirty="0" smtClean="0">
                <a:latin typeface="Calibri" pitchFamily="34" charset="0"/>
              </a:rPr>
              <a:t>Silná chuť na cukr nebo pečivo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                               </a:t>
            </a:r>
            <a:r>
              <a:rPr lang="cs-CZ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moučnivka(</a:t>
            </a:r>
            <a:r>
              <a:rPr lang="cs-CZ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soor</a:t>
            </a:r>
            <a:r>
              <a:rPr lang="cs-CZ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)</a:t>
            </a:r>
            <a:endParaRPr lang="cs-CZ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4" name="Zástupný symbol pro obsah 3" descr="800px-Oral_thrush_Aphthae_Candida_albicans._PHIL_1217_lor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052736"/>
            <a:ext cx="4798329" cy="4176464"/>
          </a:xfrm>
        </p:spPr>
      </p:pic>
      <p:pic>
        <p:nvPicPr>
          <p:cNvPr id="5" name="Obrázek 4" descr="soor_moucniv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18584" y="2996952"/>
            <a:ext cx="4125416" cy="3861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Projevy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Vaginální kandidóza</a:t>
            </a:r>
          </a:p>
          <a:p>
            <a:r>
              <a:rPr lang="cs-CZ" dirty="0" smtClean="0">
                <a:latin typeface="Calibri" pitchFamily="34" charset="0"/>
              </a:rPr>
              <a:t>Bílý tvarohový výtok a doprovází ho intenzivní svědění </a:t>
            </a:r>
          </a:p>
          <a:p>
            <a:r>
              <a:rPr lang="cs-CZ" dirty="0" smtClean="0">
                <a:latin typeface="Calibri" pitchFamily="34" charset="0"/>
              </a:rPr>
              <a:t>Otok kůže a sliznic v oblasti genitálu </a:t>
            </a:r>
          </a:p>
          <a:p>
            <a:r>
              <a:rPr lang="cs-CZ" dirty="0" smtClean="0">
                <a:latin typeface="Calibri" pitchFamily="34" charset="0"/>
              </a:rPr>
              <a:t>Dostavuje  se po stresu či léčbě antibiotiky, orální antikoncepce, spermicidy, vaginálními medikamenty a také sexuálním stykem, sexuálně přenosnými chorobami, střídáním sexuálních partnerů  </a:t>
            </a:r>
            <a:r>
              <a:rPr lang="cs-CZ" b="1" dirty="0" smtClean="0">
                <a:latin typeface="Calibri" pitchFamily="34" charset="0"/>
              </a:rPr>
              <a:t> </a:t>
            </a:r>
          </a:p>
          <a:p>
            <a:r>
              <a:rPr lang="cs-CZ" dirty="0" smtClean="0">
                <a:latin typeface="Calibri" pitchFamily="34" charset="0"/>
              </a:rPr>
              <a:t>U mužů se výtok a svědění dostavují později</a:t>
            </a:r>
          </a:p>
          <a:p>
            <a:r>
              <a:rPr lang="cs-CZ" dirty="0" smtClean="0">
                <a:latin typeface="Calibri" pitchFamily="34" charset="0"/>
              </a:rPr>
              <a:t>U žen opakující se záněty dělohy  </a:t>
            </a:r>
          </a:p>
          <a:p>
            <a:r>
              <a:rPr lang="cs-CZ" dirty="0" smtClean="0">
                <a:latin typeface="Calibri" pitchFamily="34" charset="0"/>
              </a:rPr>
              <a:t>Vaginální záněty </a:t>
            </a:r>
          </a:p>
          <a:p>
            <a:r>
              <a:rPr lang="cs-CZ" dirty="0" smtClean="0">
                <a:latin typeface="Calibri" pitchFamily="34" charset="0"/>
              </a:rPr>
              <a:t>Záněty močového měchýře a vaječníků </a:t>
            </a:r>
          </a:p>
          <a:p>
            <a:r>
              <a:rPr lang="cs-CZ" dirty="0" smtClean="0">
                <a:latin typeface="Calibri" pitchFamily="34" charset="0"/>
              </a:rPr>
              <a:t>Pokles tvorby pohlavních hormonů </a:t>
            </a:r>
          </a:p>
          <a:p>
            <a:r>
              <a:rPr lang="cs-CZ" dirty="0" smtClean="0">
                <a:latin typeface="Calibri" pitchFamily="34" charset="0"/>
              </a:rPr>
              <a:t>Poruchy menstruace, menstruační křeče </a:t>
            </a:r>
          </a:p>
          <a:p>
            <a:r>
              <a:rPr lang="cs-CZ" dirty="0" smtClean="0">
                <a:latin typeface="Calibri" pitchFamily="34" charset="0"/>
              </a:rPr>
              <a:t>Snížení sexuální touhy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188640"/>
            <a:ext cx="2466975" cy="184785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739795">
            <a:off x="2206565" y="1223672"/>
            <a:ext cx="7772400" cy="940966"/>
          </a:xfrm>
        </p:spPr>
        <p:txBody>
          <a:bodyPr>
            <a:noAutofit/>
          </a:bodyPr>
          <a:lstStyle/>
          <a:p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Candida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albicans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na pohlavních orgánech</a:t>
            </a:r>
            <a:endParaRPr lang="cs-CZ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Zástupný symbol pro obsah 3" descr="kandidoza_penisu_2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556792"/>
            <a:ext cx="3528392" cy="4383096"/>
          </a:xfrm>
        </p:spPr>
      </p:pic>
      <p:pic>
        <p:nvPicPr>
          <p:cNvPr id="5" name="Obrázek 4" descr="kandidoz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2636912"/>
            <a:ext cx="3312368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43732" y="4582912"/>
            <a:ext cx="3400268" cy="2275088"/>
          </a:xfrm>
          <a:prstGeom prst="rect">
            <a:avLst/>
          </a:prstGeom>
        </p:spPr>
      </p:pic>
      <p:pic>
        <p:nvPicPr>
          <p:cNvPr id="5" name="Obrázek 4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143125" cy="214312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Prevence</a:t>
            </a:r>
            <a:endParaRPr lang="cs-CZ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5800" dirty="0" smtClean="0">
                <a:latin typeface="Calibri" pitchFamily="34" charset="0"/>
              </a:rPr>
              <a:t>Nenechat  si  antibiotika předepisovat jen tak  na banální nachlazení, virózy a akné</a:t>
            </a:r>
          </a:p>
          <a:p>
            <a:r>
              <a:rPr lang="cs-CZ" sz="5800" dirty="0" smtClean="0">
                <a:latin typeface="Calibri" pitchFamily="34" charset="0"/>
              </a:rPr>
              <a:t>Pravidelné vyprazdňování střev</a:t>
            </a:r>
          </a:p>
          <a:p>
            <a:r>
              <a:rPr lang="cs-CZ" sz="5800" dirty="0" smtClean="0">
                <a:latin typeface="Calibri" pitchFamily="34" charset="0"/>
              </a:rPr>
              <a:t>Vzdušné bavlněné prádlo a po koupání vždy převléknutí do suchých plavek.</a:t>
            </a:r>
          </a:p>
          <a:p>
            <a:r>
              <a:rPr lang="cs-CZ" sz="5800" dirty="0" smtClean="0">
                <a:latin typeface="Calibri" pitchFamily="34" charset="0"/>
              </a:rPr>
              <a:t>Dietní opatření</a:t>
            </a:r>
          </a:p>
          <a:p>
            <a:r>
              <a:rPr lang="cs-CZ" sz="5800" dirty="0" smtClean="0">
                <a:latin typeface="Calibri" pitchFamily="34" charset="0"/>
              </a:rPr>
              <a:t>Přiměřené množství alkoholu, léků</a:t>
            </a:r>
          </a:p>
          <a:p>
            <a:r>
              <a:rPr lang="cs-CZ" sz="5800" dirty="0" smtClean="0">
                <a:latin typeface="Calibri" pitchFamily="34" charset="0"/>
              </a:rPr>
              <a:t>Zvýšený pozor na steroidní hormony jako kortizon nebo </a:t>
            </a:r>
            <a:r>
              <a:rPr lang="cs-CZ" sz="5800" dirty="0" err="1" smtClean="0">
                <a:latin typeface="Calibri" pitchFamily="34" charset="0"/>
              </a:rPr>
              <a:t>anasteroidy</a:t>
            </a:r>
            <a:r>
              <a:rPr lang="cs-CZ" sz="5800" dirty="0" smtClean="0">
                <a:latin typeface="Calibri" pitchFamily="34" charset="0"/>
              </a:rPr>
              <a:t> v jídle nebo v lécích, zvláště v antikoncepčních pilulkách</a:t>
            </a:r>
          </a:p>
          <a:p>
            <a:r>
              <a:rPr lang="cs-CZ" sz="5800" dirty="0" smtClean="0">
                <a:latin typeface="Calibri" pitchFamily="34" charset="0"/>
              </a:rPr>
              <a:t>Nekoupat se ve vodě, která by mohla být hygienicky závadná</a:t>
            </a:r>
          </a:p>
          <a:p>
            <a:r>
              <a:rPr lang="cs-CZ" sz="5800" dirty="0" smtClean="0">
                <a:latin typeface="Calibri" pitchFamily="34" charset="0"/>
              </a:rPr>
              <a:t>Nestřídat sexuální partnery</a:t>
            </a:r>
          </a:p>
          <a:p>
            <a:r>
              <a:rPr lang="cs-CZ" sz="5800" dirty="0" smtClean="0">
                <a:latin typeface="Calibri" pitchFamily="34" charset="0"/>
              </a:rPr>
              <a:t>Fyzická nebo duševní pohoda</a:t>
            </a:r>
          </a:p>
          <a:p>
            <a:pPr lvl="0"/>
            <a:r>
              <a:rPr lang="cs-CZ" sz="5800" dirty="0" smtClean="0">
                <a:latin typeface="Calibri" pitchFamily="34" charset="0"/>
              </a:rPr>
              <a:t>Strava bez vysokého obsahu škrobů a cukrů</a:t>
            </a:r>
          </a:p>
          <a:p>
            <a:pPr lvl="0"/>
            <a:r>
              <a:rPr lang="cs-CZ" sz="5800" dirty="0" smtClean="0">
                <a:latin typeface="Calibri" pitchFamily="34" charset="0"/>
              </a:rPr>
              <a:t>Dodržování tělesné hygieny</a:t>
            </a:r>
          </a:p>
          <a:p>
            <a:pPr lvl="0"/>
            <a:endParaRPr lang="cs-CZ" sz="5500" dirty="0" smtClean="0">
              <a:latin typeface="Calibri" pitchFamily="34" charset="0"/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572</TotalTime>
  <Words>437</Words>
  <Application>Microsoft Office PowerPoint</Application>
  <PresentationFormat>Předvádění na obrazovce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Jmění</vt:lpstr>
      <vt:lpstr>Candida albicans </vt:lpstr>
      <vt:lpstr>Charakteristika</vt:lpstr>
      <vt:lpstr>Snímek 3</vt:lpstr>
      <vt:lpstr>Příčiny</vt:lpstr>
      <vt:lpstr>Projevy</vt:lpstr>
      <vt:lpstr>                                  moučnivka(soor)</vt:lpstr>
      <vt:lpstr>Projevy</vt:lpstr>
      <vt:lpstr>Candida albicans na pohlavních orgánech</vt:lpstr>
      <vt:lpstr>Prevence</vt:lpstr>
      <vt:lpstr>Léčba</vt:lpstr>
      <vt:lpstr>Léčba</vt:lpstr>
      <vt:lpstr>Inkubační doba</vt:lpstr>
      <vt:lpstr>Zdroj informací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Candida albicans </dc:title>
  <dc:creator>mercy</dc:creator>
  <cp:lastModifiedBy>mercy</cp:lastModifiedBy>
  <cp:revision>166</cp:revision>
  <dcterms:created xsi:type="dcterms:W3CDTF">2010-12-22T16:05:00Z</dcterms:created>
  <dcterms:modified xsi:type="dcterms:W3CDTF">2011-04-03T14:30:53Z</dcterms:modified>
</cp:coreProperties>
</file>