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3" r:id="rId6"/>
    <p:sldId id="265" r:id="rId7"/>
    <p:sldId id="260" r:id="rId8"/>
    <p:sldId id="262" r:id="rId9"/>
    <p:sldId id="261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6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4EF90-55C9-4383-9778-B6D9103A28DD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6B83D-1914-4BD2-A0D1-BEBC3945AC2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76079-7B26-49C3-A3F2-99CACE44D28D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180E1-460B-4CC6-8544-2B17A26F3FF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180E1-460B-4CC6-8544-2B17A26F3FF9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2EFFC5A-7079-4494-9FEC-C3D59B5D63C3}" type="datetimeFigureOut">
              <a:rPr lang="cs-CZ" smtClean="0"/>
              <a:pPr/>
              <a:t>27.2.2011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7470CF0-9342-4569-AD45-BDECAE70332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pala.cz/" TargetMode="External"/><Relationship Id="rId2" Type="http://schemas.openxmlformats.org/officeDocument/2006/relationships/hyperlink" Target="http://www.szu.cz/tema/prevence/spala-manual-i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z/" TargetMode="External"/><Relationship Id="rId5" Type="http://schemas.openxmlformats.org/officeDocument/2006/relationships/hyperlink" Target="http://cs.wikipedia.org/wiki/Sp%C3%A1la" TargetMode="External"/><Relationship Id="rId4" Type="http://schemas.openxmlformats.org/officeDocument/2006/relationships/hyperlink" Target="http://nemoci.vitalion.cz/spal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sciencephoto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nemoci.vitalion.cz/spala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600" dirty="0" smtClean="0"/>
              <a:t>Spála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Scarlatina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Kateřina Sedláčková</a:t>
            </a:r>
            <a:endParaRPr lang="cs-CZ" dirty="0"/>
          </a:p>
        </p:txBody>
      </p:sp>
      <p:pic>
        <p:nvPicPr>
          <p:cNvPr id="17410" name="Picture 2" descr="Picture of Scarlet Fever on the chest and face in a fema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642918"/>
            <a:ext cx="3048000" cy="2276475"/>
          </a:xfrm>
          <a:prstGeom prst="rect">
            <a:avLst/>
          </a:prstGeom>
          <a:noFill/>
        </p:spPr>
      </p:pic>
      <p:pic>
        <p:nvPicPr>
          <p:cNvPr id="17412" name="Picture 4" descr="http://classes.midlandstech.edu/carterp/Courses/bio225/chap24/24-04_ScarletRas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143248"/>
            <a:ext cx="4357718" cy="3115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http://www.</a:t>
            </a:r>
            <a:r>
              <a:rPr lang="cs-CZ" dirty="0" err="1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szu.cz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/</a:t>
            </a:r>
            <a:r>
              <a:rPr lang="cs-CZ" dirty="0" err="1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tema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/prevence/spala-</a:t>
            </a:r>
            <a:r>
              <a:rPr lang="cs-CZ" dirty="0" err="1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manual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-</a:t>
            </a:r>
            <a:r>
              <a:rPr lang="cs-CZ" dirty="0" err="1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iv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 (27.12.2010)</a:t>
            </a:r>
          </a:p>
          <a:p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http://spala.</a:t>
            </a:r>
            <a:r>
              <a:rPr lang="cs-CZ" dirty="0" err="1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cz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/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 (27.12.2010)</a:t>
            </a:r>
          </a:p>
          <a:p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4"/>
              </a:rPr>
              <a:t>http://nemoci.</a:t>
            </a:r>
            <a:r>
              <a:rPr lang="cs-CZ" dirty="0" err="1" smtClean="0">
                <a:solidFill>
                  <a:schemeClr val="accent4">
                    <a:lumMod val="75000"/>
                  </a:schemeClr>
                </a:solidFill>
                <a:hlinkClick r:id="rId4"/>
              </a:rPr>
              <a:t>vitalion.cz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4"/>
              </a:rPr>
              <a:t>/spala/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 (28.12.2010)</a:t>
            </a:r>
          </a:p>
          <a:p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5"/>
              </a:rPr>
              <a:t>http://cs.wikipedia.org/wiki/Sp%C3%A1la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 (27.12.2010)</a:t>
            </a:r>
          </a:p>
          <a:p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Obrázky – převážně </a:t>
            </a:r>
            <a:r>
              <a:rPr lang="cs-CZ" dirty="0" smtClean="0">
                <a:hlinkClick r:id="rId6"/>
              </a:rPr>
              <a:t>http://</a:t>
            </a:r>
            <a:r>
              <a:rPr lang="cs-CZ" dirty="0" smtClean="0">
                <a:hlinkClick r:id="rId6"/>
              </a:rPr>
              <a:t>www.</a:t>
            </a:r>
            <a:r>
              <a:rPr lang="cs-CZ" dirty="0" err="1" smtClean="0">
                <a:hlinkClick r:id="rId6"/>
              </a:rPr>
              <a:t>google.cz</a:t>
            </a:r>
            <a:endParaRPr lang="cs-CZ" dirty="0" smtClean="0"/>
          </a:p>
          <a:p>
            <a:r>
              <a:rPr lang="cs-CZ" dirty="0" smtClean="0"/>
              <a:t>KAPRINAYOVÁ, MUDr. Jana. </a:t>
            </a:r>
            <a:r>
              <a:rPr lang="cs-CZ" i="1" dirty="0" smtClean="0"/>
              <a:t>Dětské přenosné nemoci : Spála</a:t>
            </a:r>
            <a:r>
              <a:rPr lang="cs-CZ" dirty="0" smtClean="0"/>
              <a:t> [online]. [s.l.], 15.5.2007. 1 s. Prezentace. Střední </a:t>
            </a:r>
            <a:r>
              <a:rPr lang="cs-CZ" dirty="0" err="1" smtClean="0"/>
              <a:t>Zdravotická</a:t>
            </a:r>
            <a:r>
              <a:rPr lang="cs-CZ" dirty="0" smtClean="0"/>
              <a:t> škola. Dostupné z WWW: &lt;http://www.rodina.</a:t>
            </a:r>
            <a:r>
              <a:rPr lang="cs-CZ" dirty="0" err="1" smtClean="0"/>
              <a:t>cz</a:t>
            </a:r>
            <a:r>
              <a:rPr lang="cs-CZ" dirty="0" smtClean="0"/>
              <a:t>/clanek5682.htm&gt;.</a:t>
            </a:r>
            <a:endParaRPr lang="cs-CZ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spála, její přenos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27474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je infekční onemocnění vyvolané bakteriemi z rodu streptokoků(přesněji </a:t>
            </a:r>
            <a:r>
              <a:rPr lang="cs-CZ" dirty="0" err="1" smtClean="0"/>
              <a:t>Streptoccocus</a:t>
            </a:r>
            <a:r>
              <a:rPr lang="cs-CZ" dirty="0" smtClean="0"/>
              <a:t> </a:t>
            </a:r>
            <a:r>
              <a:rPr lang="cs-CZ" dirty="0" err="1" smtClean="0"/>
              <a:t>pyogenes</a:t>
            </a:r>
            <a:r>
              <a:rPr lang="cs-CZ" dirty="0" smtClean="0"/>
              <a:t> skupiny A)</a:t>
            </a:r>
          </a:p>
          <a:p>
            <a:r>
              <a:rPr lang="cs-CZ" dirty="0" smtClean="0"/>
              <a:t>je charakterizována horečkou, zánětem mandlí a vyrážkou</a:t>
            </a:r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r>
              <a:rPr lang="cs-CZ" dirty="0" smtClean="0">
                <a:hlinkClick r:id="rId2"/>
              </a:rPr>
              <a:t>27.2.2011</a:t>
            </a:r>
          </a:p>
          <a:p>
            <a:pPr>
              <a:buNone/>
            </a:pP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sciencephoto.com</a:t>
            </a:r>
            <a:endParaRPr lang="cs-CZ" dirty="0"/>
          </a:p>
        </p:txBody>
      </p:sp>
      <p:pic>
        <p:nvPicPr>
          <p:cNvPr id="8196" name="Picture 4" descr="http://www.sciencephoto.com/images/download_wm_image.html/B236078-Streptococcus_pyogenes_group_A_bacteria-SPL.jpg?id=66236007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571744"/>
            <a:ext cx="3394734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 koho se vyskytuje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Nejčastěji postihuje děti předškolního věku</a:t>
            </a:r>
          </a:p>
          <a:p>
            <a:r>
              <a:rPr lang="cs-CZ" dirty="0" smtClean="0"/>
              <a:t>Nákaza se šíří kapénkovou infekcí vzduchem (při kýchání, kašli nebo prostém mluvení), méně často pak i přímým kontaktem s nakaženou osobou nebo kontaminovanými předměty</a:t>
            </a:r>
            <a:endParaRPr lang="cs-CZ" dirty="0"/>
          </a:p>
        </p:txBody>
      </p:sp>
      <p:pic>
        <p:nvPicPr>
          <p:cNvPr id="7170" name="Picture 2" descr="http://2.bp.blogspot.com/_FfU_Capp8z0/ShRjhbbSC2I/AAAAAAAABEo/WH6we2KR8io/s400/scarlet+feve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714752"/>
            <a:ext cx="2120174" cy="19764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Typické symptomy spály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41722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Horečka, únava</a:t>
            </a:r>
          </a:p>
          <a:p>
            <a:r>
              <a:rPr lang="cs-CZ" dirty="0" smtClean="0"/>
              <a:t>bolavý krk a nezvyklé malinové zbarvení jazyka</a:t>
            </a:r>
          </a:p>
          <a:p>
            <a:r>
              <a:rPr lang="cs-CZ" dirty="0" smtClean="0"/>
              <a:t>angína - zánět mandlí obvykle vzniká chvíli po vzestupu horečky</a:t>
            </a:r>
          </a:p>
          <a:p>
            <a:r>
              <a:rPr lang="cs-CZ" dirty="0" smtClean="0"/>
              <a:t>bolení hlavy, zvracení</a:t>
            </a:r>
          </a:p>
          <a:p>
            <a:r>
              <a:rPr lang="cs-CZ" dirty="0" smtClean="0"/>
              <a:t>vyrážka - objevuje se asi 12-24 po první horečce a to nejdříve v podbřišku, později na trupu a rychle se šíří dál</a:t>
            </a:r>
          </a:p>
          <a:p>
            <a:r>
              <a:rPr lang="cs-CZ" dirty="0" smtClean="0"/>
              <a:t>kůže se často loupe - obvykle nejčastěji ve 2.-4.týdnu dochází k zvýšenému odlučování pokožky,vyrážka může být velmi zarudlá až krvavá a velmi svědící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spály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20000"/>
              </a:lnSpc>
              <a:buClr>
                <a:srgbClr val="FF0000"/>
              </a:buClr>
              <a:buNone/>
            </a:pPr>
            <a:r>
              <a:rPr lang="cs-CZ" dirty="0" smtClean="0"/>
              <a:t>1) Spálová angína </a:t>
            </a:r>
          </a:p>
          <a:p>
            <a:pPr marL="514350" indent="-514350">
              <a:lnSpc>
                <a:spcPct val="120000"/>
              </a:lnSpc>
              <a:buClr>
                <a:srgbClr val="FF0000"/>
              </a:buClr>
              <a:buFontTx/>
              <a:buChar char="-"/>
            </a:pPr>
            <a:r>
              <a:rPr lang="cs-CZ" dirty="0" smtClean="0"/>
              <a:t>vyrážka následuje v krátkém časovém        rozmezí</a:t>
            </a:r>
          </a:p>
          <a:p>
            <a:pPr>
              <a:buClr>
                <a:srgbClr val="FF0000"/>
              </a:buClr>
              <a:buNone/>
            </a:pPr>
            <a:r>
              <a:rPr lang="cs-CZ" dirty="0" smtClean="0"/>
              <a:t>2) </a:t>
            </a:r>
            <a:r>
              <a:rPr lang="cs-CZ" dirty="0" err="1" smtClean="0"/>
              <a:t>Ranná</a:t>
            </a:r>
            <a:r>
              <a:rPr lang="cs-CZ" dirty="0" smtClean="0"/>
              <a:t> spála</a:t>
            </a:r>
          </a:p>
          <a:p>
            <a:pPr>
              <a:buClr>
                <a:srgbClr val="FF0000"/>
              </a:buClr>
              <a:buNone/>
            </a:pPr>
            <a:r>
              <a:rPr lang="cs-CZ" dirty="0" smtClean="0"/>
              <a:t>-   bakterie pronikly do těla poraněním, což znamená, že příznaky se objevit nemusejí </a:t>
            </a:r>
          </a:p>
          <a:p>
            <a:endParaRPr lang="cs-CZ" dirty="0"/>
          </a:p>
        </p:txBody>
      </p:sp>
      <p:pic>
        <p:nvPicPr>
          <p:cNvPr id="2050" name="Picture 2" descr="http://3.bp.blogspot.com/_wGnxzIG_DmI/SbkU18Ocr-I/AAAAAAAAAyM/Rvj6wwUHPaI/s400/Herpangiana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857628"/>
            <a:ext cx="3214710" cy="24110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sarasota.k12.fl.us/schoolhealth/images/scarlet-fev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928670"/>
            <a:ext cx="3048000" cy="2286001"/>
          </a:xfrm>
          <a:prstGeom prst="rect">
            <a:avLst/>
          </a:prstGeom>
          <a:noFill/>
        </p:spPr>
      </p:pic>
      <p:pic>
        <p:nvPicPr>
          <p:cNvPr id="22532" name="Picture 4" descr="http://www.inoutstar.com/images/The-Whys-and-Hows-of-Scarlet-Fever-646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833396"/>
            <a:ext cx="2857520" cy="2857520"/>
          </a:xfrm>
          <a:prstGeom prst="rect">
            <a:avLst/>
          </a:prstGeom>
          <a:noFill/>
        </p:spPr>
      </p:pic>
      <p:pic>
        <p:nvPicPr>
          <p:cNvPr id="22534" name="Picture 6" descr="http://www.skinsight.com/images/dx/webInfant/scarletFever_13104_l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3500438"/>
            <a:ext cx="3048000" cy="2114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 souvislosti s poměrně velkým množstvím bacilonosičů nelze než doufat v </a:t>
            </a:r>
            <a:r>
              <a:rPr lang="cs-CZ" b="1" dirty="0" smtClean="0"/>
              <a:t>kvalitní hygienické návyky</a:t>
            </a:r>
            <a:r>
              <a:rPr lang="cs-CZ" dirty="0" smtClean="0"/>
              <a:t> ve společnosti (zakrývání úst při kašli a kýchání), děti se mohou nakazit při dělení o jídlo a nápoje nebo z kontaminovaného prachu či hraček, proto i zde je důležité poučení o častém mytí rukou</a:t>
            </a:r>
          </a:p>
          <a:p>
            <a:r>
              <a:rPr lang="cs-CZ" b="1" dirty="0" smtClean="0"/>
              <a:t>Očkování neexistuje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Preventivní opatření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r>
              <a:rPr lang="cs-CZ" dirty="0" smtClean="0"/>
              <a:t>A) </a:t>
            </a:r>
            <a:r>
              <a:rPr lang="cs-CZ" b="1" dirty="0" smtClean="0"/>
              <a:t>preventivní</a:t>
            </a:r>
          </a:p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r>
              <a:rPr lang="cs-CZ" sz="2000" dirty="0" smtClean="0"/>
              <a:t>  -  </a:t>
            </a:r>
            <a:r>
              <a:rPr lang="cs-CZ" dirty="0" smtClean="0"/>
              <a:t>vyloučení nemocných a nosičů z epidemiologicky rizikových povolání(osoby 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Tx/>
              <a:buNone/>
            </a:pPr>
            <a:r>
              <a:rPr lang="cs-CZ" dirty="0" smtClean="0"/>
              <a:t>  přicházející do styku s potravinami, dětmi, zdravotnický personál)</a:t>
            </a:r>
            <a:r>
              <a:rPr lang="cs-CZ" sz="2400" dirty="0" smtClean="0"/>
              <a:t> </a:t>
            </a:r>
          </a:p>
          <a:p>
            <a:pPr>
              <a:lnSpc>
                <a:spcPct val="80000"/>
              </a:lnSpc>
              <a:buClr>
                <a:srgbClr val="FF0000"/>
              </a:buClr>
            </a:pPr>
            <a:endParaRPr lang="cs-CZ" sz="1800" b="1" dirty="0" smtClean="0"/>
          </a:p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r>
              <a:rPr lang="cs-CZ" dirty="0" smtClean="0"/>
              <a:t>B) </a:t>
            </a:r>
            <a:r>
              <a:rPr lang="cs-CZ" b="1" dirty="0" smtClean="0"/>
              <a:t>represivní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Tx/>
              <a:buNone/>
            </a:pPr>
            <a:r>
              <a:rPr lang="cs-CZ" sz="1800" b="1" dirty="0" smtClean="0"/>
              <a:t>   - </a:t>
            </a:r>
            <a:r>
              <a:rPr lang="cs-CZ" dirty="0" smtClean="0"/>
              <a:t>izolace nemocného, hlášení nemocných, terapie spály penicilinem po nejméně 10 dnů, pátrání po zdroji a způsobu přenosu původce infekce 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Inkubační doba, vnímavost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1-3 dny s rozpětím 10 hodin až 1 týdne</a:t>
            </a:r>
          </a:p>
          <a:p>
            <a:r>
              <a:rPr lang="cs-CZ" dirty="0" smtClean="0"/>
              <a:t>vnímavost všeobecná, onemocnění může vzniknout opakovaně</a:t>
            </a:r>
            <a:endParaRPr lang="cs-CZ" dirty="0"/>
          </a:p>
        </p:txBody>
      </p:sp>
      <p:pic>
        <p:nvPicPr>
          <p:cNvPr id="21506" name="Picture 2" descr="http://www.coldbacon.com/mdtruth/pics/ts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71678"/>
            <a:ext cx="4143404" cy="2810448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3071802" y="4929198"/>
            <a:ext cx="5376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http://nemoci.</a:t>
            </a:r>
            <a:r>
              <a:rPr lang="cs-CZ" dirty="0" err="1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vitalion.cz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/spala/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  27.12.2010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76</TotalTime>
  <Words>164</Words>
  <Application>Microsoft Office PowerPoint</Application>
  <PresentationFormat>Předvádění na obrazovce (4:3)</PresentationFormat>
  <Paragraphs>48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Aspekt</vt:lpstr>
      <vt:lpstr>Spála Scarlatina</vt:lpstr>
      <vt:lpstr>Co je spála, její přenos :</vt:lpstr>
      <vt:lpstr>U koho se vyskytuje :</vt:lpstr>
      <vt:lpstr>Typické symptomy spály :</vt:lpstr>
      <vt:lpstr>Typy spály :</vt:lpstr>
      <vt:lpstr>Snímek 6</vt:lpstr>
      <vt:lpstr>Prevence :</vt:lpstr>
      <vt:lpstr>Preventivní opatření :</vt:lpstr>
      <vt:lpstr>Inkubační doba, vnímavost :</vt:lpstr>
      <vt:lpstr>Zdroje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Spála Scarlatina</dc:title>
  <dc:creator>pc</dc:creator>
  <cp:lastModifiedBy>pc</cp:lastModifiedBy>
  <cp:revision>11</cp:revision>
  <dcterms:created xsi:type="dcterms:W3CDTF">2010-12-30T17:06:53Z</dcterms:created>
  <dcterms:modified xsi:type="dcterms:W3CDTF">2011-02-27T15:09:04Z</dcterms:modified>
</cp:coreProperties>
</file>