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6" r:id="rId6"/>
    <p:sldId id="261" r:id="rId7"/>
    <p:sldId id="26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90" autoAdjust="0"/>
    <p:restoredTop sz="94660"/>
  </p:normalViewPr>
  <p:slideViewPr>
    <p:cSldViewPr>
      <p:cViewPr varScale="1">
        <p:scale>
          <a:sx n="111" d="100"/>
          <a:sy n="111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58BBA83-D436-4C29-A51B-321EE4E259BA}" type="datetimeFigureOut">
              <a:rPr lang="cs-CZ" smtClean="0"/>
              <a:pPr/>
              <a:t>29.1.2011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7853463-D020-4D51-B94D-B3010C5983F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cs.wikipedia.org/w/index.php?title=Plicn%C3%AD_parenchym&amp;action=edit&amp;redlink=1" TargetMode="External"/><Relationship Id="rId3" Type="http://schemas.openxmlformats.org/officeDocument/2006/relationships/hyperlink" Target="http://cs.wikipedia.org/wiki/Bakterie" TargetMode="External"/><Relationship Id="rId7" Type="http://schemas.openxmlformats.org/officeDocument/2006/relationships/hyperlink" Target="http://cs.wikipedia.org/wiki/Kap%C3%A9nkov%C3%A1_infekce" TargetMode="External"/><Relationship Id="rId2" Type="http://schemas.openxmlformats.org/officeDocument/2006/relationships/hyperlink" Target="http://cs.wikipedia.org/wiki/Infekc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Parazit" TargetMode="External"/><Relationship Id="rId5" Type="http://schemas.openxmlformats.org/officeDocument/2006/relationships/hyperlink" Target="http://cs.wikipedia.org/wiki/Pl%C3%ADsn%C4%9B" TargetMode="External"/><Relationship Id="rId4" Type="http://schemas.openxmlformats.org/officeDocument/2006/relationships/hyperlink" Target="http://cs.wikipedia.org/wiki/Vi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7157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tx1">
                    <a:lumMod val="95000"/>
                  </a:schemeClr>
                </a:solidFill>
              </a:rPr>
              <a:t>     </a:t>
            </a:r>
            <a:br>
              <a:rPr lang="cs-CZ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cs-CZ" b="1" dirty="0" smtClean="0">
                <a:solidFill>
                  <a:schemeClr val="tx1">
                    <a:lumMod val="95000"/>
                  </a:schemeClr>
                </a:solidFill>
              </a:rPr>
              <a:t>  Zánět plic (pneumonie)</a:t>
            </a:r>
            <a:br>
              <a:rPr lang="cs-CZ" b="1" dirty="0" smtClean="0">
                <a:solidFill>
                  <a:schemeClr val="tx1">
                    <a:lumMod val="95000"/>
                  </a:schemeClr>
                </a:solidFill>
              </a:rPr>
            </a:br>
            <a:endParaRPr lang="cs-CZ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00174"/>
            <a:ext cx="7758138" cy="4500594"/>
          </a:xfrm>
        </p:spPr>
        <p:txBody>
          <a:bodyPr>
            <a:normAutofit fontScale="85000" lnSpcReduction="10000"/>
          </a:bodyPr>
          <a:lstStyle/>
          <a:p>
            <a:endParaRPr lang="cs-CZ" smtClean="0"/>
          </a:p>
          <a:p>
            <a:r>
              <a:rPr lang="cs-CZ" smtClean="0"/>
              <a:t>je </a:t>
            </a:r>
            <a:r>
              <a:rPr lang="cs-CZ" dirty="0" smtClean="0"/>
              <a:t>to akutní onemocnění</a:t>
            </a:r>
            <a:br>
              <a:rPr lang="cs-CZ" dirty="0" smtClean="0"/>
            </a:br>
            <a:r>
              <a:rPr lang="cs-CZ" dirty="0" smtClean="0"/>
              <a:t>- dojde k zánětlivým změnám v plicní tkáni </a:t>
            </a:r>
            <a:br>
              <a:rPr lang="cs-CZ" dirty="0" smtClean="0"/>
            </a:br>
            <a:r>
              <a:rPr lang="cs-CZ" dirty="0" smtClean="0"/>
              <a:t>- má různé příčiny:  </a:t>
            </a:r>
            <a:r>
              <a:rPr lang="cs-CZ" dirty="0" smtClean="0">
                <a:hlinkClick r:id="rId2" action="ppaction://hlinkfile" tooltip="Infekce"/>
              </a:rPr>
              <a:t>infekce</a:t>
            </a:r>
            <a:r>
              <a:rPr lang="cs-CZ" dirty="0" smtClean="0"/>
              <a:t> </a:t>
            </a:r>
            <a:r>
              <a:rPr lang="cs-CZ" dirty="0" smtClean="0">
                <a:hlinkClick r:id="rId3" action="ppaction://hlinkfile" tooltip="Bakterie"/>
              </a:rPr>
              <a:t>bakteriemi</a:t>
            </a:r>
            <a:r>
              <a:rPr lang="cs-CZ" dirty="0" smtClean="0"/>
              <a:t>, </a:t>
            </a:r>
            <a:r>
              <a:rPr lang="cs-CZ" dirty="0" smtClean="0">
                <a:hlinkClick r:id="rId4" action="ppaction://hlinkfile" tooltip="Vir"/>
              </a:rPr>
              <a:t>viry</a:t>
            </a:r>
            <a:r>
              <a:rPr lang="cs-CZ" dirty="0" smtClean="0"/>
              <a:t>, </a:t>
            </a:r>
            <a:r>
              <a:rPr lang="cs-CZ" dirty="0" smtClean="0">
                <a:hlinkClick r:id="rId5" action="ppaction://hlinkfile" tooltip="Plísně"/>
              </a:rPr>
              <a:t>plísněmi</a:t>
            </a:r>
            <a:r>
              <a:rPr lang="cs-CZ" dirty="0" smtClean="0"/>
              <a:t>, </a:t>
            </a:r>
            <a:r>
              <a:rPr lang="cs-CZ" dirty="0" smtClean="0">
                <a:hlinkClick r:id="rId6" action="ppaction://hlinkfile" tooltip="Parazit"/>
              </a:rPr>
              <a:t>parazity</a:t>
            </a:r>
            <a:r>
              <a:rPr lang="cs-CZ" dirty="0" smtClean="0"/>
              <a:t> nejčastěji šířením přenosem pomocí </a:t>
            </a:r>
            <a:r>
              <a:rPr lang="cs-CZ" dirty="0" smtClean="0">
                <a:hlinkClick r:id="rId7" action="ppaction://hlinkfile" tooltip="Kapénková infekce"/>
              </a:rPr>
              <a:t>kapénkové infekce</a:t>
            </a:r>
            <a:r>
              <a:rPr lang="cs-CZ" dirty="0" smtClean="0"/>
              <a:t>, nebo také jako následek chemického či fyzikálního poškození </a:t>
            </a:r>
            <a:r>
              <a:rPr lang="cs-CZ" dirty="0" smtClean="0">
                <a:hlinkClick r:id="rId8" action="ppaction://hlinkfile" tooltip="Plicní parenchym (stránka neexistuje)"/>
              </a:rPr>
              <a:t>plicního parenchymu</a:t>
            </a:r>
            <a:r>
              <a:rPr lang="cs-CZ" dirty="0" smtClean="0"/>
              <a:t> , druhotně vzniká u oslabených osob</a:t>
            </a:r>
          </a:p>
          <a:p>
            <a:pPr>
              <a:buNone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001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                   Zdroj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072098"/>
          </a:xfrm>
        </p:spPr>
        <p:txBody>
          <a:bodyPr>
            <a:normAutofit/>
          </a:bodyPr>
          <a:lstStyle/>
          <a:p>
            <a:r>
              <a:rPr lang="cs-CZ" dirty="0" smtClean="0"/>
              <a:t>Zdrojem infekce jsou nemocní, vzácněji nosiči</a:t>
            </a:r>
          </a:p>
          <a:p>
            <a:endParaRPr lang="cs-CZ" dirty="0"/>
          </a:p>
        </p:txBody>
      </p:sp>
      <p:pic>
        <p:nvPicPr>
          <p:cNvPr id="6" name="Obrázek 5" descr="How-Long-Does-It-Take-To-Cure-Pneumon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3000372"/>
            <a:ext cx="4048125" cy="2686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7549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tx1">
                    <a:lumMod val="95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cs-CZ" b="1" dirty="0" smtClean="0">
                <a:solidFill>
                  <a:schemeClr val="tx1">
                    <a:lumMod val="95000"/>
                  </a:schemeClr>
                </a:solidFill>
              </a:rPr>
              <a:t>      Inkubační doba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54634"/>
          </a:xfrm>
        </p:spPr>
        <p:txBody>
          <a:bodyPr/>
          <a:lstStyle/>
          <a:p>
            <a:r>
              <a:rPr lang="cs-CZ" dirty="0" smtClean="0"/>
              <a:t>  závisí na zdravotním stavu infikované osoby, druhu infekčního agens, je však většinou krátká, od dvou do deseti dnů. </a:t>
            </a:r>
          </a:p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  </a:t>
            </a:r>
          </a:p>
          <a:p>
            <a:endParaRPr lang="cs-CZ" dirty="0"/>
          </a:p>
        </p:txBody>
      </p:sp>
      <p:pic>
        <p:nvPicPr>
          <p:cNvPr id="4" name="Obrázek 3" descr="Pneumon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3071810"/>
            <a:ext cx="2643206" cy="3233295"/>
          </a:xfrm>
          <a:prstGeom prst="rect">
            <a:avLst/>
          </a:prstGeom>
        </p:spPr>
      </p:pic>
      <p:pic>
        <p:nvPicPr>
          <p:cNvPr id="5" name="Obrázek 4" descr="Pneumonia-Symptoms-Diagnosis-Infan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3429000"/>
            <a:ext cx="2857500" cy="2924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469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         Cesta  přenosu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/>
          <a:lstStyle/>
          <a:p>
            <a:r>
              <a:rPr lang="cs-CZ" sz="2800" dirty="0" smtClean="0"/>
              <a:t>  K infekci dochází nejčastěji aerosolem kapénkami, při pneumonii i aspirací, dále kontaktem a kontaminovanými předměty, prádlem nebo kapesníky</a:t>
            </a:r>
            <a:r>
              <a:rPr lang="cs-CZ" sz="2000" dirty="0" smtClean="0"/>
              <a:t>. </a:t>
            </a:r>
            <a:br>
              <a:rPr lang="cs-CZ" sz="2000" dirty="0" smtClean="0"/>
            </a:br>
            <a:endParaRPr lang="cs-CZ" sz="2000" dirty="0"/>
          </a:p>
        </p:txBody>
      </p:sp>
      <p:pic>
        <p:nvPicPr>
          <p:cNvPr id="4" name="Obrázek 3" descr="RTG_02-f526_29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3429000"/>
            <a:ext cx="4572032" cy="27701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18366"/>
          </a:xfrm>
          <a:solidFill>
            <a:schemeClr val="accent1"/>
          </a:solidFill>
        </p:spPr>
        <p:txBody>
          <a:bodyPr/>
          <a:lstStyle/>
          <a:p>
            <a:r>
              <a:rPr lang="cs-CZ" dirty="0" smtClean="0">
                <a:solidFill>
                  <a:schemeClr val="tx1">
                    <a:lumMod val="85000"/>
                  </a:schemeClr>
                </a:solidFill>
              </a:rPr>
              <a:t>                prevence</a:t>
            </a:r>
            <a:endParaRPr lang="cs-CZ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68882"/>
          </a:xfrm>
        </p:spPr>
        <p:txBody>
          <a:bodyPr/>
          <a:lstStyle/>
          <a:p>
            <a:r>
              <a:rPr lang="cs-CZ" dirty="0" smtClean="0"/>
              <a:t>Uplatňuje se očkování.</a:t>
            </a:r>
          </a:p>
          <a:p>
            <a:r>
              <a:rPr lang="cs-CZ" dirty="0" smtClean="0"/>
              <a:t>Podpora imunitního systému</a:t>
            </a:r>
          </a:p>
          <a:p>
            <a:r>
              <a:rPr lang="cs-CZ" dirty="0" smtClean="0"/>
              <a:t>zvyšte příjem vitamínů a tekutin</a:t>
            </a:r>
          </a:p>
          <a:p>
            <a:r>
              <a:rPr lang="cs-CZ" dirty="0" smtClean="0"/>
              <a:t>Teple se oblékejte</a:t>
            </a:r>
            <a:endParaRPr lang="cs-CZ" dirty="0"/>
          </a:p>
        </p:txBody>
      </p:sp>
      <p:pic>
        <p:nvPicPr>
          <p:cNvPr id="4" name="Obrázek 3" descr="P20236d92_pitny_rezim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1571612"/>
            <a:ext cx="2000264" cy="1500198"/>
          </a:xfrm>
          <a:prstGeom prst="rect">
            <a:avLst/>
          </a:prstGeom>
        </p:spPr>
      </p:pic>
      <p:pic>
        <p:nvPicPr>
          <p:cNvPr id="5" name="Obrázek 4" descr="BLH1ea5e6_ockovani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3571876"/>
            <a:ext cx="2071702" cy="2725923"/>
          </a:xfrm>
          <a:prstGeom prst="rect">
            <a:avLst/>
          </a:prstGeom>
        </p:spPr>
      </p:pic>
      <p:pic>
        <p:nvPicPr>
          <p:cNvPr id="6" name="Obrázek 5" descr="87709-top_foto2-pisu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290" y="4357694"/>
            <a:ext cx="3048009" cy="1714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117507206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857232"/>
            <a:ext cx="3835400" cy="2743200"/>
          </a:xfrm>
        </p:spPr>
      </p:pic>
      <p:sp>
        <p:nvSpPr>
          <p:cNvPr id="5" name="Obdélník 4"/>
          <p:cNvSpPr/>
          <p:nvPr/>
        </p:nvSpPr>
        <p:spPr>
          <a:xfrm>
            <a:off x="0" y="38576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i="1" dirty="0" smtClean="0"/>
              <a:t>Staphylococcus aureus ze zubního plaku byl nejčastější příčinou pneumonie.</a:t>
            </a:r>
            <a:endParaRPr lang="cs-CZ" dirty="0"/>
          </a:p>
        </p:txBody>
      </p:sp>
      <p:pic>
        <p:nvPicPr>
          <p:cNvPr id="6" name="Obrázek 5" descr="117507216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5" y="142852"/>
            <a:ext cx="3214710" cy="2363246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4429124" y="25717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i="1" dirty="0" smtClean="0"/>
              <a:t>Pseudomonas aeruginosa  původce nemocniční pneumonie.</a:t>
            </a:r>
            <a:endParaRPr lang="cs-CZ" dirty="0"/>
          </a:p>
        </p:txBody>
      </p:sp>
      <p:pic>
        <p:nvPicPr>
          <p:cNvPr id="8" name="Obrázek 7" descr="117507211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9124" y="3214686"/>
            <a:ext cx="3955650" cy="2725742"/>
          </a:xfrm>
          <a:prstGeom prst="rect">
            <a:avLst/>
          </a:prstGeom>
        </p:spPr>
      </p:pic>
      <p:sp>
        <p:nvSpPr>
          <p:cNvPr id="9" name="Obdélník 8"/>
          <p:cNvSpPr/>
          <p:nvPr/>
        </p:nvSpPr>
        <p:spPr>
          <a:xfrm>
            <a:off x="3857620" y="593467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Escherichia coli </a:t>
            </a:r>
            <a:r>
              <a:rPr lang="cs-CZ" dirty="0" smtClean="0"/>
              <a:t>v tlustém střevě je další z  </a:t>
            </a:r>
            <a:r>
              <a:rPr lang="cs-CZ" dirty="0" smtClean="0"/>
              <a:t>původců častých komplikací.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57158" y="142852"/>
            <a:ext cx="428628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dirty="0" smtClean="0"/>
              <a:t>              Původci komplikací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4488"/>
            <a:ext cx="7829576" cy="474032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Zdroje:</a:t>
            </a:r>
          </a:p>
          <a:p>
            <a:r>
              <a:rPr lang="cs-CZ" dirty="0" smtClean="0"/>
              <a:t>&lt;http://www.</a:t>
            </a:r>
            <a:r>
              <a:rPr lang="cs-CZ" dirty="0" err="1" smtClean="0"/>
              <a:t>szu.cz</a:t>
            </a:r>
            <a:r>
              <a:rPr lang="cs-CZ" dirty="0" smtClean="0"/>
              <a:t>/</a:t>
            </a:r>
            <a:r>
              <a:rPr lang="cs-CZ" dirty="0" err="1" smtClean="0"/>
              <a:t>tema</a:t>
            </a:r>
            <a:r>
              <a:rPr lang="cs-CZ" dirty="0" smtClean="0"/>
              <a:t>/prevence/pneumonie-</a:t>
            </a:r>
            <a:r>
              <a:rPr lang="cs-CZ" dirty="0" err="1" smtClean="0"/>
              <a:t>manual</a:t>
            </a:r>
            <a:r>
              <a:rPr lang="cs-CZ" dirty="0" smtClean="0"/>
              <a:t>-</a:t>
            </a:r>
            <a:r>
              <a:rPr lang="cs-CZ" dirty="0" err="1" smtClean="0"/>
              <a:t>iv</a:t>
            </a:r>
            <a:r>
              <a:rPr lang="cs-CZ" dirty="0" smtClean="0"/>
              <a:t>&gt;.</a:t>
            </a:r>
          </a:p>
          <a:p>
            <a:pPr>
              <a:buNone/>
            </a:pPr>
            <a:r>
              <a:rPr lang="cs-CZ" dirty="0" smtClean="0"/>
              <a:t>      &lt;http://www.</a:t>
            </a:r>
            <a:r>
              <a:rPr lang="cs-CZ" dirty="0" err="1" smtClean="0"/>
              <a:t>google.cz</a:t>
            </a:r>
            <a:r>
              <a:rPr lang="cs-CZ" dirty="0" smtClean="0"/>
              <a:t>/</a:t>
            </a:r>
            <a:r>
              <a:rPr lang="cs-CZ" dirty="0" err="1" smtClean="0"/>
              <a:t>images</a:t>
            </a:r>
            <a:r>
              <a:rPr lang="cs-CZ" dirty="0" smtClean="0"/>
              <a:t>?</a:t>
            </a:r>
            <a:r>
              <a:rPr lang="cs-CZ" dirty="0" err="1" smtClean="0"/>
              <a:t>hl</a:t>
            </a:r>
            <a:r>
              <a:rPr lang="cs-CZ" dirty="0" smtClean="0"/>
              <a:t>=</a:t>
            </a:r>
            <a:r>
              <a:rPr lang="cs-CZ" dirty="0" err="1" smtClean="0"/>
              <a:t>cs</a:t>
            </a:r>
            <a:r>
              <a:rPr lang="cs-CZ" dirty="0" smtClean="0"/>
              <a:t>&amp;</a:t>
            </a:r>
            <a:r>
              <a:rPr lang="cs-CZ" dirty="0" err="1" smtClean="0"/>
              <a:t>source</a:t>
            </a:r>
            <a:r>
              <a:rPr lang="cs-CZ" dirty="0" smtClean="0"/>
              <a:t>=</a:t>
            </a:r>
            <a:r>
              <a:rPr lang="cs-CZ" dirty="0" err="1" smtClean="0"/>
              <a:t>imghp</a:t>
            </a:r>
            <a:r>
              <a:rPr lang="cs-CZ" dirty="0" smtClean="0"/>
              <a:t>&amp;</a:t>
            </a:r>
            <a:r>
              <a:rPr lang="cs-CZ" dirty="0" err="1" smtClean="0"/>
              <a:t>biw</a:t>
            </a:r>
            <a:r>
              <a:rPr lang="cs-CZ" dirty="0" smtClean="0"/>
              <a:t>=2021&amp;</a:t>
            </a:r>
            <a:r>
              <a:rPr lang="cs-CZ" dirty="0" err="1" smtClean="0"/>
              <a:t>bih</a:t>
            </a:r>
            <a:r>
              <a:rPr lang="cs-CZ" dirty="0" smtClean="0"/>
              <a:t>=957&amp;q=pneumonie&amp;</a:t>
            </a:r>
            <a:r>
              <a:rPr lang="cs-CZ" dirty="0" err="1" smtClean="0"/>
              <a:t>btnG</a:t>
            </a:r>
            <a:r>
              <a:rPr lang="cs-CZ" dirty="0" smtClean="0"/>
              <a:t>=Hledat+obr%C3%A1zky&amp;</a:t>
            </a:r>
            <a:r>
              <a:rPr lang="cs-CZ" dirty="0" err="1" smtClean="0"/>
              <a:t>gbv</a:t>
            </a:r>
            <a:r>
              <a:rPr lang="cs-CZ" dirty="0" smtClean="0"/>
              <a:t>=2&amp;</a:t>
            </a:r>
            <a:r>
              <a:rPr lang="cs-CZ" dirty="0" err="1" smtClean="0"/>
              <a:t>aq</a:t>
            </a:r>
            <a:r>
              <a:rPr lang="cs-CZ" dirty="0" smtClean="0"/>
              <a:t>=f&amp;</a:t>
            </a:r>
            <a:r>
              <a:rPr lang="cs-CZ" dirty="0" err="1" smtClean="0"/>
              <a:t>aqi</a:t>
            </a:r>
            <a:r>
              <a:rPr lang="cs-CZ" dirty="0" smtClean="0"/>
              <a:t>=g2&amp;</a:t>
            </a:r>
            <a:r>
              <a:rPr lang="cs-CZ" dirty="0" err="1" smtClean="0"/>
              <a:t>aql</a:t>
            </a:r>
            <a:r>
              <a:rPr lang="cs-CZ" dirty="0" smtClean="0"/>
              <a:t>=&amp;</a:t>
            </a:r>
            <a:r>
              <a:rPr lang="cs-CZ" dirty="0" err="1" smtClean="0"/>
              <a:t>oq</a:t>
            </a:r>
            <a:r>
              <a:rPr lang="cs-CZ" dirty="0" smtClean="0"/>
              <a:t>=&amp;</a:t>
            </a:r>
            <a:r>
              <a:rPr lang="cs-CZ" dirty="0" err="1" smtClean="0"/>
              <a:t>gs</a:t>
            </a:r>
            <a:r>
              <a:rPr lang="cs-CZ" dirty="0" smtClean="0"/>
              <a:t>_</a:t>
            </a:r>
            <a:r>
              <a:rPr lang="cs-CZ" dirty="0" err="1" smtClean="0"/>
              <a:t>rfai</a:t>
            </a:r>
            <a:r>
              <a:rPr lang="cs-CZ" dirty="0" smtClean="0"/>
              <a:t>=&gt;.</a:t>
            </a:r>
          </a:p>
          <a:p>
            <a:pPr>
              <a:buNone/>
            </a:pPr>
            <a:r>
              <a:rPr lang="cs-CZ" dirty="0" smtClean="0"/>
              <a:t>    </a:t>
            </a:r>
          </a:p>
          <a:p>
            <a:endParaRPr lang="cs-CZ" dirty="0" smtClean="0"/>
          </a:p>
          <a:p>
            <a:r>
              <a:rPr lang="cs-CZ" dirty="0" smtClean="0"/>
              <a:t>Dne 8.1.2010- Petra Hluštíková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89</TotalTime>
  <Words>82</Words>
  <Application>Microsoft Office PowerPoint</Application>
  <PresentationFormat>Předvádění na obrazovce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Talent</vt:lpstr>
      <vt:lpstr>        Zánět plic (pneumonie) </vt:lpstr>
      <vt:lpstr>                   Zdroj</vt:lpstr>
      <vt:lpstr>       Inkubační doba </vt:lpstr>
      <vt:lpstr>         Cesta  přenosu </vt:lpstr>
      <vt:lpstr>                prevence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Záněty plic (pneumonie)</dc:title>
  <dc:creator>xxx</dc:creator>
  <cp:lastModifiedBy>xxx</cp:lastModifiedBy>
  <cp:revision>12</cp:revision>
  <dcterms:created xsi:type="dcterms:W3CDTF">2011-01-02T17:52:07Z</dcterms:created>
  <dcterms:modified xsi:type="dcterms:W3CDTF">2011-01-29T19:04:21Z</dcterms:modified>
</cp:coreProperties>
</file>