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3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21.3.2011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fajir.cz/?q=uplavice" TargetMode="External"/><Relationship Id="rId2" Type="http://schemas.openxmlformats.org/officeDocument/2006/relationships/hyperlink" Target="http://www.szu.cz/autorizace/ocekavane-vysledky-ehk-626-bakteriologicka-diagnostik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skripta.eu/index.php/Shigellosis#Shigelosis_A" TargetMode="External"/><Relationship Id="rId4" Type="http://schemas.openxmlformats.org/officeDocument/2006/relationships/hyperlink" Target="http://www.bionebe.cz/39,0,Shigeloza-(bacilarni-uplavice)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Shigella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Bacilární </a:t>
            </a:r>
            <a:r>
              <a:rPr lang="cs-CZ" sz="3600" dirty="0"/>
              <a:t>úplavice</a:t>
            </a:r>
          </a:p>
        </p:txBody>
      </p:sp>
    </p:spTree>
    <p:extLst>
      <p:ext uri="{BB962C8B-B14F-4D97-AF65-F5344CB8AC3E}">
        <p14:creationId xmlns:p14="http://schemas.microsoft.com/office/powerpoint/2010/main" val="38733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cs-CZ" dirty="0" smtClean="0"/>
              <a:t>29.12. 2010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www.szu.cz/autorizace/ocekavane-vysledky-ehk-626-bakteriologicka-diagnostika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http://www.stefajir.cz/?q=uplavice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http://www.bionebe.cz/39,0,Shigeloza-%28bacilarni-uplavice%29.html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www.wikiskripta.eu/index.php/Shigellosis#Shigelosis_A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Lucie </a:t>
            </a:r>
            <a:r>
              <a:rPr lang="cs-CZ" dirty="0" err="1" smtClean="0"/>
              <a:t>Závišková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7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Bacilární </a:t>
            </a:r>
            <a:r>
              <a:rPr lang="cs-CZ" sz="3200" dirty="0"/>
              <a:t>úplavice je akutní, vysoce nakažlivé průjmové </a:t>
            </a:r>
            <a:r>
              <a:rPr lang="cs-CZ" sz="3200" dirty="0" smtClean="0"/>
              <a:t>onemocnění</a:t>
            </a:r>
          </a:p>
          <a:p>
            <a:r>
              <a:rPr lang="cs-CZ" sz="3200" dirty="0" err="1"/>
              <a:t>Shigella</a:t>
            </a:r>
            <a:r>
              <a:rPr lang="cs-CZ" sz="3200" dirty="0"/>
              <a:t> způsobuje </a:t>
            </a:r>
            <a:r>
              <a:rPr lang="cs-CZ" sz="3200" b="1" dirty="0"/>
              <a:t>dyzentérii</a:t>
            </a:r>
            <a:r>
              <a:rPr lang="cs-CZ" sz="3200" dirty="0"/>
              <a:t> – postihuje </a:t>
            </a:r>
            <a:r>
              <a:rPr lang="cs-CZ" sz="3200" dirty="0" err="1"/>
              <a:t>colon</a:t>
            </a:r>
            <a:r>
              <a:rPr lang="cs-CZ" sz="3200" dirty="0"/>
              <a:t> a rektum a způsobuje průjem s přítomností krve a hlenu ve </a:t>
            </a:r>
            <a:r>
              <a:rPr lang="cs-CZ" sz="3200" dirty="0" smtClean="0"/>
              <a:t>stolici</a:t>
            </a:r>
          </a:p>
          <a:p>
            <a:r>
              <a:rPr lang="cs-CZ" sz="3200" dirty="0" smtClean="0"/>
              <a:t>U nás </a:t>
            </a:r>
            <a:r>
              <a:rPr lang="cs-CZ" sz="3200" dirty="0"/>
              <a:t>se nejčastěji vyskytuje </a:t>
            </a:r>
            <a:r>
              <a:rPr lang="cs-CZ" sz="3200" dirty="0" err="1"/>
              <a:t>Shigella</a:t>
            </a:r>
            <a:r>
              <a:rPr lang="cs-CZ" sz="3200" dirty="0"/>
              <a:t> </a:t>
            </a:r>
            <a:r>
              <a:rPr lang="cs-CZ" sz="3200" dirty="0" err="1"/>
              <a:t>sonnei</a:t>
            </a:r>
            <a:r>
              <a:rPr lang="cs-CZ" sz="3200" dirty="0"/>
              <a:t> a </a:t>
            </a:r>
            <a:r>
              <a:rPr lang="cs-CZ" sz="3200" dirty="0" err="1"/>
              <a:t>Shigella</a:t>
            </a:r>
            <a:r>
              <a:rPr lang="cs-CZ" sz="3200" dirty="0"/>
              <a:t> </a:t>
            </a:r>
            <a:r>
              <a:rPr lang="cs-CZ" sz="3200" dirty="0" err="1" smtClean="0"/>
              <a:t>flexneri</a:t>
            </a:r>
            <a:endParaRPr lang="cs-CZ" sz="3200" dirty="0" smtClean="0"/>
          </a:p>
          <a:p>
            <a:r>
              <a:rPr lang="cs-CZ" sz="3200" dirty="0"/>
              <a:t>P</a:t>
            </a:r>
            <a:r>
              <a:rPr lang="cs-CZ" sz="3200" dirty="0" smtClean="0"/>
              <a:t>růběh </a:t>
            </a:r>
            <a:r>
              <a:rPr lang="cs-CZ" sz="3200" dirty="0"/>
              <a:t>závisí na věku, výživě pacienta a jeho celkovém stavu</a:t>
            </a:r>
          </a:p>
        </p:txBody>
      </p:sp>
    </p:spTree>
    <p:extLst>
      <p:ext uri="{BB962C8B-B14F-4D97-AF65-F5344CB8AC3E}">
        <p14:creationId xmlns:p14="http://schemas.microsoft.com/office/powerpoint/2010/main" val="28829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3000" dirty="0" smtClean="0">
                <a:solidFill>
                  <a:prstClr val="black"/>
                </a:solidFill>
              </a:rPr>
              <a:t>vysoké teploty</a:t>
            </a:r>
          </a:p>
          <a:p>
            <a:r>
              <a:rPr lang="cs-CZ" sz="3000" dirty="0" smtClean="0">
                <a:solidFill>
                  <a:prstClr val="black"/>
                </a:solidFill>
              </a:rPr>
              <a:t>křečovité </a:t>
            </a:r>
            <a:r>
              <a:rPr lang="cs-CZ" sz="3000" dirty="0">
                <a:solidFill>
                  <a:prstClr val="black"/>
                </a:solidFill>
              </a:rPr>
              <a:t>bolesti </a:t>
            </a:r>
            <a:r>
              <a:rPr lang="cs-CZ" sz="3000" dirty="0" smtClean="0">
                <a:solidFill>
                  <a:prstClr val="black"/>
                </a:solidFill>
              </a:rPr>
              <a:t>břicha </a:t>
            </a:r>
          </a:p>
          <a:p>
            <a:r>
              <a:rPr lang="cs-CZ" sz="3000" dirty="0" smtClean="0">
                <a:solidFill>
                  <a:prstClr val="black"/>
                </a:solidFill>
              </a:rPr>
              <a:t>průjem </a:t>
            </a:r>
            <a:r>
              <a:rPr lang="cs-CZ" sz="3000" dirty="0">
                <a:solidFill>
                  <a:prstClr val="black"/>
                </a:solidFill>
              </a:rPr>
              <a:t>s příměsí </a:t>
            </a:r>
            <a:r>
              <a:rPr lang="cs-CZ" sz="3000" dirty="0" smtClean="0">
                <a:solidFill>
                  <a:prstClr val="black"/>
                </a:solidFill>
              </a:rPr>
              <a:t>krve</a:t>
            </a:r>
          </a:p>
          <a:p>
            <a:r>
              <a:rPr lang="cs-CZ" sz="3000" dirty="0" smtClean="0">
                <a:solidFill>
                  <a:prstClr val="black"/>
                </a:solidFill>
              </a:rPr>
              <a:t>dehydratace </a:t>
            </a:r>
            <a:r>
              <a:rPr lang="cs-CZ" sz="3000" dirty="0">
                <a:solidFill>
                  <a:prstClr val="black"/>
                </a:solidFill>
              </a:rPr>
              <a:t>organismu </a:t>
            </a:r>
            <a:r>
              <a:rPr lang="cs-CZ" sz="3000" dirty="0" smtClean="0">
                <a:solidFill>
                  <a:prstClr val="black"/>
                </a:solidFill>
              </a:rPr>
              <a:t>(</a:t>
            </a:r>
            <a:r>
              <a:rPr lang="pl-PL" sz="2800" dirty="0"/>
              <a:t>tekutiny po malých </a:t>
            </a:r>
            <a:r>
              <a:rPr lang="pl-PL" sz="2800" dirty="0" smtClean="0"/>
              <a:t>dávkách </a:t>
            </a:r>
            <a:r>
              <a:rPr lang="pl-PL" sz="2800" dirty="0"/>
              <a:t>(1 lžička za 1 minutu)</a:t>
            </a:r>
            <a:endParaRPr lang="cs-CZ" sz="3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200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</a:t>
            </a:r>
            <a:r>
              <a:rPr lang="cs-CZ" sz="2200" dirty="0" err="1" smtClean="0"/>
              <a:t>Shigelly</a:t>
            </a:r>
            <a:r>
              <a:rPr lang="cs-CZ" sz="2200" dirty="0" smtClean="0"/>
              <a:t> </a:t>
            </a:r>
            <a:r>
              <a:rPr lang="cs-CZ" sz="2200" dirty="0"/>
              <a:t>napadají zejména sliznici tlustého střeva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3355851" cy="21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Původcem jsou bakterie rodu </a:t>
            </a:r>
            <a:r>
              <a:rPr lang="cs-CZ" sz="2400" dirty="0" err="1"/>
              <a:t>Shigella</a:t>
            </a:r>
            <a:r>
              <a:rPr lang="cs-CZ" sz="2400" dirty="0"/>
              <a:t>, jejichž faktory virulence jsou: invaze, enterotoxin a cytotoxin. </a:t>
            </a:r>
            <a:endParaRPr lang="cs-CZ" sz="2400" dirty="0" smtClean="0"/>
          </a:p>
          <a:p>
            <a:r>
              <a:rPr lang="cs-CZ" sz="2400" dirty="0" smtClean="0"/>
              <a:t>U </a:t>
            </a:r>
            <a:r>
              <a:rPr lang="cs-CZ" sz="2400" dirty="0"/>
              <a:t>nás se nejčastěji vyskytuje </a:t>
            </a:r>
            <a:r>
              <a:rPr lang="cs-CZ" sz="2400" dirty="0" err="1"/>
              <a:t>Shigella</a:t>
            </a:r>
            <a:r>
              <a:rPr lang="cs-CZ" sz="2400" dirty="0"/>
              <a:t> </a:t>
            </a:r>
            <a:r>
              <a:rPr lang="cs-CZ" sz="2400" dirty="0" err="1"/>
              <a:t>sonnei</a:t>
            </a:r>
            <a:r>
              <a:rPr lang="cs-CZ" sz="2400" dirty="0"/>
              <a:t> a </a:t>
            </a:r>
            <a:r>
              <a:rPr lang="cs-CZ" sz="2400" dirty="0" err="1"/>
              <a:t>Shigella</a:t>
            </a:r>
            <a:r>
              <a:rPr lang="cs-CZ" sz="2400" dirty="0"/>
              <a:t> </a:t>
            </a:r>
            <a:r>
              <a:rPr lang="cs-CZ" sz="2400" dirty="0" err="1" smtClean="0"/>
              <a:t>flexneri</a:t>
            </a:r>
            <a:endParaRPr lang="cs-CZ" sz="2400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                                             				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</a:t>
            </a:r>
            <a:r>
              <a:rPr lang="cs-CZ" sz="2000" dirty="0" err="1" smtClean="0"/>
              <a:t>shigelly</a:t>
            </a:r>
            <a:r>
              <a:rPr lang="cs-CZ" sz="2000" dirty="0" smtClean="0"/>
              <a:t> </a:t>
            </a:r>
            <a:r>
              <a:rPr lang="cs-CZ" sz="2000" dirty="0"/>
              <a:t>v elektronovém mikroskopu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25202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853136"/>
          </a:xfrm>
        </p:spPr>
        <p:txBody>
          <a:bodyPr>
            <a:normAutofit/>
          </a:bodyPr>
          <a:lstStyle/>
          <a:p>
            <a:r>
              <a:rPr lang="cs-CZ" sz="2800" dirty="0"/>
              <a:t>Zdrojem infekce je nemocný, rekonvalescent nebo kontaminovaná potrava. </a:t>
            </a:r>
            <a:endParaRPr lang="cs-CZ" sz="2800" dirty="0" smtClean="0"/>
          </a:p>
          <a:p>
            <a:r>
              <a:rPr lang="cs-CZ" sz="2800" dirty="0" smtClean="0"/>
              <a:t>Jedná </a:t>
            </a:r>
            <a:r>
              <a:rPr lang="cs-CZ" sz="2800" dirty="0"/>
              <a:t>se výlučně o lidské onemocnění, je to typická nemoc „špinavých rukou“, vyskytující se epidemicky v kolektivech, kde se obtížně udržuje hygiena (dětské tábory, sociální ústavy, psychiatrické léčebny apod.). K alimentárnímu přenosu dochází prostřednictvím nakažených potravin, především mléka a vody. </a:t>
            </a:r>
            <a:endParaRPr lang="cs-CZ" sz="2800" dirty="0" smtClean="0"/>
          </a:p>
          <a:p>
            <a:r>
              <a:rPr lang="cs-CZ" sz="2800" dirty="0" err="1" smtClean="0"/>
              <a:t>Shigelóza</a:t>
            </a:r>
            <a:r>
              <a:rPr lang="cs-CZ" sz="2800" dirty="0" smtClean="0"/>
              <a:t> </a:t>
            </a:r>
            <a:r>
              <a:rPr lang="cs-CZ" sz="2800" dirty="0"/>
              <a:t>je nejnakažlivější bakteriální střevní nákaza.</a:t>
            </a:r>
          </a:p>
        </p:txBody>
      </p:sp>
    </p:spTree>
    <p:extLst>
      <p:ext uri="{BB962C8B-B14F-4D97-AF65-F5344CB8AC3E}">
        <p14:creationId xmlns:p14="http://schemas.microsoft.com/office/powerpoint/2010/main" val="2473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a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>
                <a:solidFill>
                  <a:prstClr val="black"/>
                </a:solidFill>
              </a:rPr>
              <a:t>Prevence: Dodržování základních hygienických návyků a správná úprava potravin a pitné vody jsou obvykle dostačující ochranou před propuknutím epidemie.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Inkubační doba: 1-7 dní    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Léčba : Vždy kontaktovat lékaře, dostatečný přísun </a:t>
            </a:r>
            <a:r>
              <a:rPr lang="cs-CZ" sz="2800" dirty="0" smtClean="0">
                <a:solidFill>
                  <a:prstClr val="black"/>
                </a:solidFill>
              </a:rPr>
              <a:t>tekutin, </a:t>
            </a:r>
            <a:r>
              <a:rPr lang="cs-CZ" sz="2800" dirty="0" err="1">
                <a:solidFill>
                  <a:prstClr val="black"/>
                </a:solidFill>
              </a:rPr>
              <a:t>E</a:t>
            </a:r>
            <a:r>
              <a:rPr lang="cs-CZ" sz="2800" dirty="0" err="1" smtClean="0">
                <a:solidFill>
                  <a:prstClr val="black"/>
                </a:solidFill>
              </a:rPr>
              <a:t>ndiaron</a:t>
            </a:r>
            <a:r>
              <a:rPr lang="cs-CZ" sz="2800" dirty="0" smtClean="0">
                <a:solidFill>
                  <a:prstClr val="black"/>
                </a:solidFill>
              </a:rPr>
              <a:t>, </a:t>
            </a:r>
            <a:r>
              <a:rPr lang="cs-CZ" sz="2800" dirty="0" smtClean="0"/>
              <a:t>mikrobiologické </a:t>
            </a:r>
            <a:r>
              <a:rPr lang="cs-CZ" sz="2800" dirty="0"/>
              <a:t>vyšetření vzorku stolice, kde se bakterie prokáží</a:t>
            </a:r>
            <a:endParaRPr lang="cs-CZ" sz="28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176464" cy="504056"/>
          </a:xfrm>
        </p:spPr>
        <p:txBody>
          <a:bodyPr>
            <a:normAutofit fontScale="90000"/>
          </a:bodyPr>
          <a:lstStyle/>
          <a:p>
            <a:r>
              <a:rPr lang="cs-CZ" sz="2400" b="1" dirty="0" err="1"/>
              <a:t>Shigella</a:t>
            </a:r>
            <a:r>
              <a:rPr lang="cs-CZ" sz="2400" b="1" dirty="0"/>
              <a:t> </a:t>
            </a:r>
            <a:r>
              <a:rPr lang="cs-CZ" sz="2400" b="1" dirty="0" err="1"/>
              <a:t>flexneri</a:t>
            </a:r>
            <a:r>
              <a:rPr lang="cs-CZ" sz="2400" b="1" dirty="0"/>
              <a:t> v </a:t>
            </a:r>
            <a:r>
              <a:rPr lang="cs-CZ" sz="2400" b="1" dirty="0" err="1"/>
              <a:t>Gramově</a:t>
            </a:r>
            <a:r>
              <a:rPr lang="cs-CZ" sz="2400" b="1" dirty="0"/>
              <a:t> barvení</a:t>
            </a:r>
            <a:endParaRPr lang="cs-CZ" sz="22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44008" y="4365104"/>
            <a:ext cx="4040188" cy="549188"/>
          </a:xfrm>
        </p:spPr>
        <p:txBody>
          <a:bodyPr>
            <a:normAutofit/>
          </a:bodyPr>
          <a:lstStyle/>
          <a:p>
            <a:r>
              <a:rPr lang="cs-CZ" dirty="0" err="1"/>
              <a:t>Shigella</a:t>
            </a:r>
            <a:r>
              <a:rPr lang="cs-CZ" dirty="0"/>
              <a:t> </a:t>
            </a:r>
            <a:r>
              <a:rPr lang="cs-CZ" dirty="0" err="1"/>
              <a:t>boydii</a:t>
            </a:r>
            <a:r>
              <a:rPr lang="cs-CZ" dirty="0"/>
              <a:t> na krevním agaru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" y="188640"/>
            <a:ext cx="442025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165260" y="6093296"/>
            <a:ext cx="4041775" cy="639762"/>
          </a:xfrm>
        </p:spPr>
        <p:txBody>
          <a:bodyPr/>
          <a:lstStyle/>
          <a:p>
            <a:r>
              <a:rPr lang="cs-CZ" dirty="0" err="1"/>
              <a:t>Shigella</a:t>
            </a:r>
            <a:r>
              <a:rPr lang="cs-CZ" dirty="0"/>
              <a:t> </a:t>
            </a:r>
            <a:r>
              <a:rPr lang="cs-CZ" dirty="0" err="1"/>
              <a:t>dysenteriae</a:t>
            </a:r>
            <a:r>
              <a:rPr lang="cs-CZ" dirty="0"/>
              <a:t> ve stolici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835576"/>
            <a:ext cx="5544616" cy="359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4" y="3501008"/>
            <a:ext cx="430117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Stolice </a:t>
            </a:r>
            <a:r>
              <a:rPr lang="cs-CZ" sz="3200" dirty="0"/>
              <a:t>od 15 letého pacienta s krvavým průjmem a bolestmi břicha.</a:t>
            </a:r>
            <a:br>
              <a:rPr lang="cs-CZ" sz="3200" dirty="0"/>
            </a:br>
            <a:endParaRPr lang="cs-CZ" sz="3200" dirty="0" smtClean="0"/>
          </a:p>
          <a:p>
            <a:r>
              <a:rPr lang="cs-CZ" sz="3200" b="1" i="1" dirty="0" err="1" smtClean="0"/>
              <a:t>Shigella</a:t>
            </a:r>
            <a:r>
              <a:rPr lang="cs-CZ" sz="3200" b="1" i="1" dirty="0" smtClean="0"/>
              <a:t> </a:t>
            </a:r>
            <a:r>
              <a:rPr lang="cs-CZ" sz="3200" b="1" i="1" dirty="0" err="1"/>
              <a:t>boydii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Vzorek </a:t>
            </a:r>
            <a:r>
              <a:rPr lang="cs-CZ" sz="3200" dirty="0"/>
              <a:t>dále obsahoval: </a:t>
            </a:r>
            <a:r>
              <a:rPr lang="cs-CZ" sz="3200" i="1" dirty="0" err="1"/>
              <a:t>Klebsiella</a:t>
            </a:r>
            <a:r>
              <a:rPr lang="cs-CZ" sz="3200" i="1" dirty="0"/>
              <a:t> </a:t>
            </a:r>
            <a:r>
              <a:rPr lang="cs-CZ" sz="3200" i="1" dirty="0" err="1"/>
              <a:t>pneumoniae</a:t>
            </a:r>
            <a:r>
              <a:rPr lang="cs-CZ" sz="3200" i="1" dirty="0"/>
              <a:t>, </a:t>
            </a:r>
            <a:r>
              <a:rPr lang="cs-CZ" sz="3200" i="1" dirty="0" err="1"/>
              <a:t>Escherichia</a:t>
            </a:r>
            <a:r>
              <a:rPr lang="cs-CZ" sz="3200" i="1" dirty="0"/>
              <a:t> coli</a:t>
            </a:r>
            <a:r>
              <a:rPr lang="cs-CZ" sz="3200" dirty="0"/>
              <a:t> 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7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lvl="0" indent="0">
              <a:buNone/>
            </a:pPr>
            <a:r>
              <a:rPr lang="cs-CZ" sz="2700" dirty="0" smtClean="0">
                <a:solidFill>
                  <a:prstClr val="black"/>
                </a:solidFill>
              </a:rPr>
              <a:t>A.                                                B</a:t>
            </a:r>
            <a:r>
              <a:rPr lang="cs-CZ" sz="2700" dirty="0">
                <a:solidFill>
                  <a:prstClr val="black"/>
                </a:solidFill>
              </a:rPr>
              <a:t>. </a:t>
            </a:r>
            <a:br>
              <a:rPr lang="cs-CZ" sz="2700" dirty="0">
                <a:solidFill>
                  <a:prstClr val="black"/>
                </a:solidFill>
              </a:rPr>
            </a:br>
            <a:endParaRPr lang="cs-CZ" sz="27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2700" dirty="0" smtClean="0">
                <a:solidFill>
                  <a:prstClr val="black"/>
                </a:solidFill>
              </a:rPr>
              <a:t>A</a:t>
            </a:r>
            <a:r>
              <a:rPr lang="cs-CZ" sz="2700" dirty="0">
                <a:solidFill>
                  <a:prstClr val="black"/>
                </a:solidFill>
              </a:rPr>
              <a:t>. Columbia agar, 36°C, 18h, aerobně.</a:t>
            </a:r>
            <a:br>
              <a:rPr lang="cs-CZ" sz="2700" dirty="0">
                <a:solidFill>
                  <a:prstClr val="black"/>
                </a:solidFill>
              </a:rPr>
            </a:br>
            <a:r>
              <a:rPr lang="cs-CZ" sz="2700" dirty="0">
                <a:solidFill>
                  <a:prstClr val="black"/>
                </a:solidFill>
              </a:rPr>
              <a:t>B. </a:t>
            </a:r>
            <a:r>
              <a:rPr lang="cs-CZ" sz="2700" dirty="0" err="1">
                <a:solidFill>
                  <a:prstClr val="black"/>
                </a:solidFill>
              </a:rPr>
              <a:t>MacConkey</a:t>
            </a:r>
            <a:r>
              <a:rPr lang="cs-CZ" sz="2700" dirty="0">
                <a:solidFill>
                  <a:prstClr val="black"/>
                </a:solidFill>
              </a:rPr>
              <a:t> agar, 36°C, 18h, aerobně. 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8" y="908720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44" y="881633"/>
            <a:ext cx="3627487" cy="36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</TotalTime>
  <Words>261</Words>
  <Application>Microsoft Office PowerPoint</Application>
  <PresentationFormat>Předvádění na obrazovce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Sousedství</vt:lpstr>
      <vt:lpstr>Shigella</vt:lpstr>
      <vt:lpstr>Charakteristika</vt:lpstr>
      <vt:lpstr>Příznaky</vt:lpstr>
      <vt:lpstr>Původce</vt:lpstr>
      <vt:lpstr>Přenos</vt:lpstr>
      <vt:lpstr>Prevence a léčba</vt:lpstr>
      <vt:lpstr>Shigella flexneri v Gramově barvení</vt:lpstr>
      <vt:lpstr>Vzorek</vt:lpstr>
      <vt:lpstr>Prezentace aplikace PowerPoint</vt:lpstr>
      <vt:lpstr>Zdroj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Max</cp:lastModifiedBy>
  <cp:revision>13</cp:revision>
  <dcterms:modified xsi:type="dcterms:W3CDTF">2011-03-21T18:59:35Z</dcterms:modified>
</cp:coreProperties>
</file>